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76" r:id="rId3"/>
    <p:sldId id="259" r:id="rId4"/>
    <p:sldId id="258" r:id="rId5"/>
    <p:sldId id="260" r:id="rId6"/>
    <p:sldId id="262" r:id="rId7"/>
    <p:sldId id="263" r:id="rId8"/>
    <p:sldId id="271" r:id="rId9"/>
    <p:sldId id="281" r:id="rId10"/>
    <p:sldId id="282" r:id="rId11"/>
    <p:sldId id="283" r:id="rId12"/>
    <p:sldId id="272" r:id="rId13"/>
    <p:sldId id="273" r:id="rId14"/>
    <p:sldId id="277" r:id="rId15"/>
    <p:sldId id="278" r:id="rId16"/>
    <p:sldId id="279" r:id="rId17"/>
    <p:sldId id="280" r:id="rId18"/>
    <p:sldId id="287" r:id="rId19"/>
    <p:sldId id="288" r:id="rId20"/>
    <p:sldId id="301" r:id="rId21"/>
    <p:sldId id="286" r:id="rId22"/>
    <p:sldId id="284" r:id="rId23"/>
    <p:sldId id="291" r:id="rId24"/>
    <p:sldId id="293" r:id="rId25"/>
    <p:sldId id="292" r:id="rId26"/>
    <p:sldId id="295" r:id="rId27"/>
    <p:sldId id="294" r:id="rId28"/>
    <p:sldId id="296" r:id="rId29"/>
    <p:sldId id="297" r:id="rId30"/>
    <p:sldId id="298" r:id="rId31"/>
    <p:sldId id="300" r:id="rId32"/>
    <p:sldId id="299" r:id="rId33"/>
    <p:sldId id="268" r:id="rId34"/>
    <p:sldId id="275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784A"/>
    <a:srgbClr val="3C9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17" autoAdjust="0"/>
    <p:restoredTop sz="94161" autoAdjust="0"/>
  </p:normalViewPr>
  <p:slideViewPr>
    <p:cSldViewPr snapToGrid="0" snapToObjects="1">
      <p:cViewPr varScale="1">
        <p:scale>
          <a:sx n="97" d="100"/>
          <a:sy n="97" d="100"/>
        </p:scale>
        <p:origin x="-176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2FD31-C2C3-0E49-8D01-95465DD23821}" type="datetimeFigureOut">
              <a:rPr lang="en-US" smtClean="0"/>
              <a:t>07/05/18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5D0F2-2AE9-774D-B30F-09E5B185B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3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07/05/18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3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07/05/18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8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07/05/18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7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07/05/18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3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07/05/18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6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07/05/18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7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07/05/18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6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07/05/18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1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07/05/18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8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07/05/18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5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07/05/18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413D3-E965-2646-9F7C-5B6C0C370EB0}" type="datetimeFigureOut">
              <a:rPr lang="en-US" smtClean="0"/>
              <a:t>07/05/18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3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fkuhne@pucrs.b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fkuhne/aday18" TargetMode="Externa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iring.org.co" TargetMode="External"/><Relationship Id="rId4" Type="http://schemas.openxmlformats.org/officeDocument/2006/relationships/hyperlink" Target="https://processing.org" TargetMode="External"/><Relationship Id="rId5" Type="http://schemas.openxmlformats.org/officeDocument/2006/relationships/hyperlink" Target="https://www.ted.com/talks/massimo_banzi_how_arduino_is_open_sourcing_imagination" TargetMode="External"/><Relationship Id="rId6" Type="http://schemas.openxmlformats.org/officeDocument/2006/relationships/hyperlink" Target="https://vimeo.com/31389230" TargetMode="External"/><Relationship Id="rId7" Type="http://schemas.openxmlformats.org/officeDocument/2006/relationships/hyperlink" Target="https://spectrum.ieee.org/geek-life/hands-on/the-making-of-arduin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duinohistory.github.io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fkuhne/aday18" TargetMode="Externa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Uma </a:t>
            </a:r>
            <a:r>
              <a:rPr lang="en-US" dirty="0" err="1" smtClean="0"/>
              <a:t>introdução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76915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Felipe </a:t>
            </a:r>
            <a:r>
              <a:rPr lang="en-US" dirty="0" err="1" smtClean="0"/>
              <a:t>Kühne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fkuhne@pucrs.br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Maio</a:t>
            </a:r>
            <a:r>
              <a:rPr lang="en-US" dirty="0" smtClean="0"/>
              <a:t>/2018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1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/>
              <a:t>2003: Wiring</a:t>
            </a:r>
            <a:endParaRPr lang="en-US" dirty="0"/>
          </a:p>
        </p:txBody>
      </p:sp>
      <p:pic>
        <p:nvPicPr>
          <p:cNvPr id="7" name="Picture 6" descr="siteWi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87" y="1597061"/>
            <a:ext cx="3968622" cy="4261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818462" y="2262804"/>
            <a:ext cx="3999930" cy="293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 smtClean="0"/>
              <a:t>“</a:t>
            </a:r>
            <a:r>
              <a:rPr lang="mr-IN" sz="2400" dirty="0" smtClean="0"/>
              <a:t>…</a:t>
            </a:r>
            <a:r>
              <a:rPr lang="en-US" sz="2400" dirty="0" smtClean="0"/>
              <a:t>to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make it easy for artists and designers to work with electronics</a:t>
            </a:r>
            <a:r>
              <a:rPr lang="en-US" sz="2400" dirty="0"/>
              <a:t>, by abstracting away the often complicated details of electronics so they can focus on their own objectives</a:t>
            </a:r>
            <a:r>
              <a:rPr lang="en-US" sz="2400" dirty="0" smtClean="0"/>
              <a:t>.</a:t>
            </a:r>
            <a:r>
              <a:rPr lang="en-US" sz="2400" dirty="0" smtClean="0"/>
              <a:t>”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914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/>
              <a:t>2003: Wiring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62160" y="2317653"/>
            <a:ext cx="8019681" cy="3315170"/>
            <a:chOff x="457200" y="2317653"/>
            <a:chExt cx="8019681" cy="3315170"/>
          </a:xfrm>
        </p:grpSpPr>
        <p:pic>
          <p:nvPicPr>
            <p:cNvPr id="3" name="Picture 2" descr="WiringBoard-Assembled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317653"/>
              <a:ext cx="4418016" cy="331517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518527" y="3375074"/>
              <a:ext cx="29583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Wiring Board</a:t>
              </a:r>
            </a:p>
            <a:p>
              <a:r>
                <a:rPr lang="en-US" sz="3600" dirty="0" smtClean="0"/>
                <a:t>US$50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856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/>
              <a:t>2003: </a:t>
            </a:r>
            <a:r>
              <a:rPr lang="en-US" b="1" dirty="0" err="1" smtClean="0"/>
              <a:t>Arduino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111" y="1897000"/>
            <a:ext cx="6517779" cy="4348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20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duinoPrototype1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68" b="10628"/>
          <a:stretch/>
        </p:blipFill>
        <p:spPr>
          <a:xfrm>
            <a:off x="762000" y="1983448"/>
            <a:ext cx="7620000" cy="429218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/>
              <a:t>2003: </a:t>
            </a:r>
            <a:r>
              <a:rPr lang="en-US" b="1" dirty="0" err="1" smtClean="0"/>
              <a:t>Arduino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53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7880" y="1027317"/>
            <a:ext cx="6128240" cy="4803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“</a:t>
            </a:r>
            <a:r>
              <a:rPr lang="en-US" sz="3200" dirty="0" err="1"/>
              <a:t>Arduino</a:t>
            </a:r>
            <a:r>
              <a:rPr lang="en-US" sz="3200" dirty="0"/>
              <a:t> </a:t>
            </a:r>
            <a:r>
              <a:rPr lang="en-US" sz="3200" dirty="0" err="1"/>
              <a:t>é</a:t>
            </a:r>
            <a:r>
              <a:rPr lang="en-US" sz="3200" dirty="0"/>
              <a:t>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b="1" dirty="0" err="1">
                <a:solidFill>
                  <a:srgbClr val="984807"/>
                </a:solidFill>
              </a:rPr>
              <a:t>plataforma</a:t>
            </a:r>
            <a:r>
              <a:rPr lang="en-US" sz="3200" b="1" dirty="0">
                <a:solidFill>
                  <a:srgbClr val="984807"/>
                </a:solidFill>
              </a:rPr>
              <a:t> de </a:t>
            </a:r>
            <a:r>
              <a:rPr lang="en-US" sz="3200" b="1" dirty="0" err="1">
                <a:solidFill>
                  <a:srgbClr val="984807"/>
                </a:solidFill>
              </a:rPr>
              <a:t>prototipagem</a:t>
            </a:r>
            <a:r>
              <a:rPr lang="en-US" sz="3200" b="1" dirty="0">
                <a:solidFill>
                  <a:srgbClr val="984807"/>
                </a:solidFill>
              </a:rPr>
              <a:t> </a:t>
            </a:r>
            <a:r>
              <a:rPr lang="en-US" sz="3200" b="1" dirty="0" err="1">
                <a:solidFill>
                  <a:srgbClr val="984807"/>
                </a:solidFill>
              </a:rPr>
              <a:t>eletrônica</a:t>
            </a:r>
            <a:r>
              <a:rPr lang="en-US" sz="3200" b="1" dirty="0">
                <a:solidFill>
                  <a:srgbClr val="984807"/>
                </a:solidFill>
              </a:rPr>
              <a:t> </a:t>
            </a:r>
            <a:r>
              <a:rPr lang="en-US" sz="3200" dirty="0"/>
              <a:t>de </a:t>
            </a:r>
            <a:r>
              <a:rPr lang="en-US" sz="3200" dirty="0" err="1"/>
              <a:t>código</a:t>
            </a:r>
            <a:r>
              <a:rPr lang="en-US" sz="3200" dirty="0"/>
              <a:t> </a:t>
            </a:r>
            <a:r>
              <a:rPr lang="en-US" sz="3200" dirty="0" err="1"/>
              <a:t>aberto</a:t>
            </a:r>
            <a:r>
              <a:rPr lang="en-US" sz="3200" dirty="0"/>
              <a:t> </a:t>
            </a:r>
            <a:r>
              <a:rPr lang="en-US" sz="3200" dirty="0" err="1"/>
              <a:t>baseada</a:t>
            </a:r>
            <a:r>
              <a:rPr lang="en-US" sz="3200" dirty="0"/>
              <a:t> </a:t>
            </a:r>
            <a:r>
              <a:rPr lang="en-US" sz="3200" dirty="0" err="1" smtClean="0"/>
              <a:t>em</a:t>
            </a:r>
            <a:r>
              <a:rPr lang="en-US" sz="3200" dirty="0" smtClean="0"/>
              <a:t> hardware </a:t>
            </a:r>
            <a:r>
              <a:rPr lang="en-US" sz="3200" dirty="0"/>
              <a:t>e software </a:t>
            </a:r>
            <a:r>
              <a:rPr lang="en-US" sz="3200" dirty="0" err="1"/>
              <a:t>flexíveis</a:t>
            </a:r>
            <a:r>
              <a:rPr lang="en-US" sz="3200" dirty="0"/>
              <a:t> </a:t>
            </a:r>
            <a:r>
              <a:rPr lang="en-US" sz="3200" dirty="0" err="1" smtClean="0"/>
              <a:t>fáceis</a:t>
            </a:r>
            <a:r>
              <a:rPr lang="en-US" sz="3200" dirty="0" smtClean="0"/>
              <a:t> </a:t>
            </a:r>
            <a:r>
              <a:rPr lang="en-US" sz="3200" dirty="0"/>
              <a:t>de </a:t>
            </a:r>
            <a:r>
              <a:rPr lang="en-US" sz="3200" dirty="0" err="1"/>
              <a:t>usar</a:t>
            </a:r>
            <a:r>
              <a:rPr lang="en-US" sz="3200" dirty="0"/>
              <a:t>. </a:t>
            </a:r>
            <a:r>
              <a:rPr lang="en-US" sz="3200" dirty="0" err="1"/>
              <a:t>É</a:t>
            </a:r>
            <a:r>
              <a:rPr lang="en-US" sz="3200" dirty="0"/>
              <a:t> </a:t>
            </a:r>
            <a:r>
              <a:rPr lang="en-US" sz="3200" dirty="0" err="1"/>
              <a:t>destinado</a:t>
            </a:r>
            <a:r>
              <a:rPr lang="en-US" sz="3200" dirty="0"/>
              <a:t> a </a:t>
            </a:r>
            <a:r>
              <a:rPr lang="en-US" sz="3200" dirty="0" err="1"/>
              <a:t>artistas</a:t>
            </a:r>
            <a:r>
              <a:rPr lang="en-US" sz="3200" dirty="0"/>
              <a:t>, designers, </a:t>
            </a:r>
            <a:r>
              <a:rPr lang="en-US" sz="3200" dirty="0" err="1"/>
              <a:t>hobistas</a:t>
            </a:r>
            <a:r>
              <a:rPr lang="en-US" sz="3200" dirty="0"/>
              <a:t> e </a:t>
            </a:r>
            <a:r>
              <a:rPr lang="en-US" sz="3200" dirty="0" err="1"/>
              <a:t>qualquer</a:t>
            </a:r>
            <a:r>
              <a:rPr lang="en-US" sz="3200" dirty="0"/>
              <a:t> </a:t>
            </a:r>
            <a:r>
              <a:rPr lang="en-US" sz="3200" dirty="0" err="1"/>
              <a:t>interessado</a:t>
            </a:r>
            <a:r>
              <a:rPr lang="en-US" sz="3200" dirty="0"/>
              <a:t> </a:t>
            </a:r>
            <a:r>
              <a:rPr lang="en-US" sz="3200" dirty="0" err="1"/>
              <a:t>em</a:t>
            </a:r>
            <a:r>
              <a:rPr lang="en-US" sz="3200" dirty="0"/>
              <a:t> </a:t>
            </a:r>
            <a:r>
              <a:rPr lang="en-US" sz="3200" dirty="0" err="1"/>
              <a:t>criar</a:t>
            </a:r>
            <a:r>
              <a:rPr lang="en-US" sz="3200" dirty="0"/>
              <a:t> </a:t>
            </a:r>
            <a:r>
              <a:rPr lang="en-US" sz="3200" dirty="0" err="1"/>
              <a:t>objetos</a:t>
            </a:r>
            <a:r>
              <a:rPr lang="en-US" sz="3200" dirty="0"/>
              <a:t> </a:t>
            </a:r>
            <a:r>
              <a:rPr lang="en-US" sz="3200" dirty="0" err="1"/>
              <a:t>ou</a:t>
            </a:r>
            <a:r>
              <a:rPr lang="en-US" sz="3200" dirty="0"/>
              <a:t> </a:t>
            </a:r>
            <a:r>
              <a:rPr lang="en-US" sz="3200" dirty="0" err="1"/>
              <a:t>ambientes</a:t>
            </a:r>
            <a:r>
              <a:rPr lang="en-US" sz="3200" dirty="0"/>
              <a:t> </a:t>
            </a:r>
            <a:r>
              <a:rPr lang="en-US" sz="3200" dirty="0" err="1"/>
              <a:t>interativos</a:t>
            </a:r>
            <a:r>
              <a:rPr lang="en-US" sz="3200" dirty="0"/>
              <a:t>.</a:t>
            </a:r>
            <a:r>
              <a:rPr lang="en-US" sz="3200" dirty="0" smtClean="0"/>
              <a:t>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643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56764" y="1913714"/>
            <a:ext cx="6230472" cy="303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“</a:t>
            </a:r>
            <a:r>
              <a:rPr lang="en-US" sz="3200" dirty="0" err="1"/>
              <a:t>Arduino</a:t>
            </a:r>
            <a:r>
              <a:rPr lang="en-US" sz="3200" dirty="0"/>
              <a:t> </a:t>
            </a:r>
            <a:r>
              <a:rPr lang="en-US" sz="3200" dirty="0" err="1"/>
              <a:t>pode</a:t>
            </a:r>
            <a:r>
              <a:rPr lang="en-US" sz="3200" dirty="0"/>
              <a:t> </a:t>
            </a:r>
            <a:r>
              <a:rPr lang="en-US" sz="3200" b="1" dirty="0" err="1">
                <a:solidFill>
                  <a:srgbClr val="984807"/>
                </a:solidFill>
              </a:rPr>
              <a:t>sentir</a:t>
            </a:r>
            <a:r>
              <a:rPr lang="en-US" sz="3200" b="1" dirty="0">
                <a:solidFill>
                  <a:srgbClr val="984807"/>
                </a:solidFill>
              </a:rPr>
              <a:t> o </a:t>
            </a:r>
            <a:r>
              <a:rPr lang="en-US" sz="3200" b="1" dirty="0" err="1">
                <a:solidFill>
                  <a:srgbClr val="984807"/>
                </a:solidFill>
              </a:rPr>
              <a:t>ambiente</a:t>
            </a:r>
            <a:r>
              <a:rPr lang="en-US" sz="3200" b="1" dirty="0">
                <a:solidFill>
                  <a:srgbClr val="984807"/>
                </a:solidFill>
              </a:rPr>
              <a:t> </a:t>
            </a:r>
            <a:r>
              <a:rPr lang="en-US" sz="3200" dirty="0" err="1"/>
              <a:t>recebendo</a:t>
            </a:r>
            <a:r>
              <a:rPr lang="en-US" sz="3200" dirty="0"/>
              <a:t> </a:t>
            </a:r>
            <a:r>
              <a:rPr lang="en-US" sz="3200" dirty="0" err="1"/>
              <a:t>entradas</a:t>
            </a:r>
            <a:r>
              <a:rPr lang="en-US" sz="3200" dirty="0"/>
              <a:t> de </a:t>
            </a:r>
            <a:r>
              <a:rPr lang="en-US" sz="3200" dirty="0" err="1"/>
              <a:t>vários</a:t>
            </a:r>
            <a:r>
              <a:rPr lang="en-US" sz="3200" dirty="0"/>
              <a:t> </a:t>
            </a:r>
            <a:r>
              <a:rPr lang="en-US" sz="3200" dirty="0" err="1"/>
              <a:t>sensores</a:t>
            </a:r>
            <a:r>
              <a:rPr lang="en-US" sz="3200" dirty="0"/>
              <a:t>, e </a:t>
            </a:r>
            <a:r>
              <a:rPr lang="en-US" sz="3200" dirty="0" err="1"/>
              <a:t>pode</a:t>
            </a:r>
            <a:r>
              <a:rPr lang="en-US" sz="3200" dirty="0"/>
              <a:t> </a:t>
            </a:r>
            <a:r>
              <a:rPr lang="en-US" sz="3200" b="1" dirty="0" err="1">
                <a:solidFill>
                  <a:srgbClr val="984807"/>
                </a:solidFill>
              </a:rPr>
              <a:t>afetar</a:t>
            </a:r>
            <a:r>
              <a:rPr lang="en-US" sz="3200" b="1" dirty="0">
                <a:solidFill>
                  <a:srgbClr val="984807"/>
                </a:solidFill>
              </a:rPr>
              <a:t> </a:t>
            </a:r>
            <a:r>
              <a:rPr lang="en-US" sz="3200" b="1" dirty="0" err="1">
                <a:solidFill>
                  <a:srgbClr val="984807"/>
                </a:solidFill>
              </a:rPr>
              <a:t>seu</a:t>
            </a:r>
            <a:r>
              <a:rPr lang="en-US" sz="3200" b="1" dirty="0">
                <a:solidFill>
                  <a:srgbClr val="984807"/>
                </a:solidFill>
              </a:rPr>
              <a:t> </a:t>
            </a:r>
            <a:r>
              <a:rPr lang="en-US" sz="3200" b="1" dirty="0" err="1">
                <a:solidFill>
                  <a:srgbClr val="984807"/>
                </a:solidFill>
              </a:rPr>
              <a:t>entorno</a:t>
            </a:r>
            <a:r>
              <a:rPr lang="en-US" sz="3200" b="1" dirty="0">
                <a:solidFill>
                  <a:srgbClr val="984807"/>
                </a:solidFill>
              </a:rPr>
              <a:t> </a:t>
            </a:r>
            <a:r>
              <a:rPr lang="en-US" sz="3200" dirty="0" err="1"/>
              <a:t>controlando</a:t>
            </a:r>
            <a:r>
              <a:rPr lang="en-US" sz="3200" dirty="0"/>
              <a:t> </a:t>
            </a:r>
            <a:r>
              <a:rPr lang="en-US" sz="3200" dirty="0" err="1"/>
              <a:t>luzes</a:t>
            </a:r>
            <a:r>
              <a:rPr lang="en-US" sz="3200" dirty="0"/>
              <a:t>, </a:t>
            </a:r>
            <a:r>
              <a:rPr lang="en-US" sz="3200" dirty="0" err="1"/>
              <a:t>motores</a:t>
            </a:r>
            <a:r>
              <a:rPr lang="en-US" sz="3200" dirty="0"/>
              <a:t>, e outros </a:t>
            </a:r>
            <a:r>
              <a:rPr lang="en-US" sz="3200" dirty="0" err="1"/>
              <a:t>atuadores</a:t>
            </a:r>
            <a:r>
              <a:rPr lang="en-US" sz="3200" dirty="0"/>
              <a:t>.</a:t>
            </a:r>
            <a:r>
              <a:rPr lang="en-US" sz="3200" dirty="0" smtClean="0"/>
              <a:t>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7856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56764" y="1618248"/>
            <a:ext cx="6230472" cy="3621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smtClean="0"/>
              <a:t>“</a:t>
            </a:r>
            <a:r>
              <a:rPr lang="en-US" sz="3200" dirty="0" smtClean="0"/>
              <a:t>O </a:t>
            </a:r>
            <a:r>
              <a:rPr lang="en-US" sz="3200" dirty="0" err="1"/>
              <a:t>microcontrolador</a:t>
            </a:r>
            <a:r>
              <a:rPr lang="en-US" sz="3200" dirty="0"/>
              <a:t> da </a:t>
            </a:r>
            <a:r>
              <a:rPr lang="en-US" sz="3200" dirty="0" err="1"/>
              <a:t>placa</a:t>
            </a:r>
            <a:r>
              <a:rPr lang="en-US" sz="3200" dirty="0"/>
              <a:t> </a:t>
            </a:r>
            <a:r>
              <a:rPr lang="en-US" sz="3200" dirty="0" err="1" smtClean="0"/>
              <a:t>é</a:t>
            </a:r>
            <a:r>
              <a:rPr lang="en-US" sz="3200" dirty="0" smtClean="0"/>
              <a:t> </a:t>
            </a:r>
            <a:r>
              <a:rPr lang="en-US" sz="3200" dirty="0" err="1"/>
              <a:t>programado</a:t>
            </a:r>
            <a:r>
              <a:rPr lang="en-US" sz="3200" dirty="0"/>
              <a:t> </a:t>
            </a:r>
            <a:r>
              <a:rPr lang="en-US" sz="3200" dirty="0" err="1"/>
              <a:t>usando</a:t>
            </a:r>
            <a:r>
              <a:rPr lang="en-US" sz="3200" dirty="0"/>
              <a:t> </a:t>
            </a:r>
            <a:r>
              <a:rPr lang="en-US" sz="3200" dirty="0" err="1" smtClean="0"/>
              <a:t>uma</a:t>
            </a:r>
            <a:r>
              <a:rPr lang="en-US" sz="3200" dirty="0" smtClean="0"/>
              <a:t> </a:t>
            </a:r>
            <a:r>
              <a:rPr lang="en-US" sz="3200" dirty="0" err="1"/>
              <a:t>linguagem</a:t>
            </a:r>
            <a:r>
              <a:rPr lang="en-US" sz="3200" dirty="0"/>
              <a:t> </a:t>
            </a:r>
            <a:r>
              <a:rPr lang="en-US" sz="3200" dirty="0" smtClean="0"/>
              <a:t>de </a:t>
            </a:r>
            <a:r>
              <a:rPr lang="en-US" sz="3200" dirty="0" err="1" smtClean="0"/>
              <a:t>programa</a:t>
            </a:r>
            <a:r>
              <a:rPr lang="en-US" sz="3200" dirty="0" err="1" smtClean="0"/>
              <a:t>çã</a:t>
            </a:r>
            <a:r>
              <a:rPr lang="en-US" sz="3200" dirty="0" err="1" smtClean="0"/>
              <a:t>o</a:t>
            </a:r>
            <a:r>
              <a:rPr lang="en-US" sz="3200" dirty="0" smtClean="0"/>
              <a:t> </a:t>
            </a:r>
            <a:r>
              <a:rPr lang="en-US" sz="3200" dirty="0" err="1" smtClean="0"/>
              <a:t>baseada</a:t>
            </a:r>
            <a:r>
              <a:rPr lang="en-US" sz="3200" dirty="0" smtClean="0"/>
              <a:t> no framework </a:t>
            </a:r>
            <a:r>
              <a:rPr lang="en-US" sz="3200" b="1" dirty="0" smtClean="0">
                <a:solidFill>
                  <a:srgbClr val="984807"/>
                </a:solidFill>
              </a:rPr>
              <a:t>Wiring</a:t>
            </a:r>
            <a:r>
              <a:rPr lang="en-US" sz="3200" dirty="0" smtClean="0"/>
              <a:t> </a:t>
            </a:r>
            <a:r>
              <a:rPr lang="en-US" sz="3200" dirty="0"/>
              <a:t>e </a:t>
            </a:r>
            <a:r>
              <a:rPr lang="en-US" sz="3200" dirty="0" smtClean="0"/>
              <a:t>um </a:t>
            </a:r>
            <a:r>
              <a:rPr lang="en-US" sz="3200" dirty="0" err="1" smtClean="0"/>
              <a:t>ambiente</a:t>
            </a:r>
            <a:r>
              <a:rPr lang="en-US" sz="3200" dirty="0" smtClean="0"/>
              <a:t> </a:t>
            </a:r>
            <a:r>
              <a:rPr lang="en-US" sz="3200" dirty="0"/>
              <a:t>de </a:t>
            </a:r>
            <a:r>
              <a:rPr lang="en-US" sz="3200" dirty="0" err="1" smtClean="0"/>
              <a:t>desenvolvimento</a:t>
            </a:r>
            <a:r>
              <a:rPr lang="en-US" sz="3200" dirty="0" smtClean="0"/>
              <a:t> </a:t>
            </a:r>
            <a:r>
              <a:rPr lang="en-US" sz="3200" dirty="0" err="1" smtClean="0"/>
              <a:t>baseado</a:t>
            </a:r>
            <a:r>
              <a:rPr lang="en-US" sz="3200" dirty="0" smtClean="0"/>
              <a:t> no </a:t>
            </a:r>
            <a:r>
              <a:rPr lang="en-US" sz="3200" b="1" dirty="0" smtClean="0">
                <a:solidFill>
                  <a:srgbClr val="984807"/>
                </a:solidFill>
              </a:rPr>
              <a:t>Processing</a:t>
            </a:r>
            <a:r>
              <a:rPr lang="en-US" sz="3200" dirty="0" smtClean="0"/>
              <a:t>.</a:t>
            </a:r>
            <a:r>
              <a:rPr lang="en-US" sz="3200" dirty="0"/>
              <a:t>"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15458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push dir="u"/>
      </p:transition>
    </mc:Choice>
    <mc:Fallback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56764" y="1322783"/>
            <a:ext cx="6230472" cy="4212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smtClean="0"/>
              <a:t>“</a:t>
            </a:r>
            <a:r>
              <a:rPr lang="en-US" sz="3200" dirty="0" smtClean="0"/>
              <a:t>As </a:t>
            </a:r>
            <a:r>
              <a:rPr lang="en-US" sz="3200" dirty="0" err="1"/>
              <a:t>placas</a:t>
            </a:r>
            <a:r>
              <a:rPr lang="en-US" sz="3200" dirty="0"/>
              <a:t> </a:t>
            </a:r>
            <a:r>
              <a:rPr lang="en-US" sz="3200" dirty="0" err="1"/>
              <a:t>Arduino</a:t>
            </a:r>
            <a:r>
              <a:rPr lang="en-US" sz="3200" dirty="0"/>
              <a:t> </a:t>
            </a:r>
            <a:r>
              <a:rPr lang="en-US" sz="3200" dirty="0" err="1"/>
              <a:t>podem</a:t>
            </a:r>
            <a:r>
              <a:rPr lang="en-US" sz="3200" dirty="0"/>
              <a:t> </a:t>
            </a:r>
            <a:r>
              <a:rPr lang="en-US" sz="3200" dirty="0" err="1"/>
              <a:t>ser</a:t>
            </a:r>
            <a:r>
              <a:rPr lang="en-US" sz="3200" dirty="0"/>
              <a:t> </a:t>
            </a:r>
            <a:r>
              <a:rPr lang="en-US" sz="3200" dirty="0" err="1"/>
              <a:t>feitas</a:t>
            </a:r>
            <a:r>
              <a:rPr lang="en-US" sz="3200" dirty="0"/>
              <a:t> a </a:t>
            </a:r>
            <a:r>
              <a:rPr lang="en-US" sz="3200" dirty="0" err="1" smtClean="0"/>
              <a:t>m</a:t>
            </a:r>
            <a:r>
              <a:rPr lang="en-US" sz="3200" dirty="0" err="1" smtClean="0"/>
              <a:t>ã</a:t>
            </a:r>
            <a:r>
              <a:rPr lang="en-US" sz="3200" dirty="0" err="1" smtClean="0"/>
              <a:t>o</a:t>
            </a:r>
            <a:r>
              <a:rPr lang="en-US" sz="3200" dirty="0" smtClean="0"/>
              <a:t> </a:t>
            </a:r>
            <a:r>
              <a:rPr lang="en-US" sz="3200" dirty="0" err="1"/>
              <a:t>ou</a:t>
            </a:r>
            <a:r>
              <a:rPr lang="en-US" sz="3200" dirty="0"/>
              <a:t> </a:t>
            </a:r>
            <a:r>
              <a:rPr lang="en-US" sz="3200" dirty="0" err="1" smtClean="0"/>
              <a:t>compradas</a:t>
            </a:r>
            <a:r>
              <a:rPr lang="en-US" sz="3200" dirty="0"/>
              <a:t> </a:t>
            </a:r>
            <a:r>
              <a:rPr lang="en-US" sz="3200" dirty="0" err="1" smtClean="0"/>
              <a:t>pr</a:t>
            </a:r>
            <a:r>
              <a:rPr lang="en-US" sz="3200" dirty="0" err="1" smtClean="0"/>
              <a:t>é</a:t>
            </a:r>
            <a:r>
              <a:rPr lang="en-US" sz="3200" dirty="0" err="1" smtClean="0"/>
              <a:t>-</a:t>
            </a:r>
            <a:r>
              <a:rPr lang="en-US" sz="3200" dirty="0" err="1"/>
              <a:t>montadas</a:t>
            </a:r>
            <a:r>
              <a:rPr lang="en-US" sz="3200" dirty="0"/>
              <a:t>; o software </a:t>
            </a:r>
            <a:r>
              <a:rPr lang="en-US" sz="3200" dirty="0" err="1"/>
              <a:t>pode</a:t>
            </a:r>
            <a:r>
              <a:rPr lang="en-US" sz="3200" dirty="0"/>
              <a:t> </a:t>
            </a:r>
            <a:r>
              <a:rPr lang="en-US" sz="3200" dirty="0" err="1"/>
              <a:t>ser</a:t>
            </a:r>
            <a:r>
              <a:rPr lang="en-US" sz="3200" dirty="0"/>
              <a:t> </a:t>
            </a:r>
            <a:r>
              <a:rPr lang="en-US" sz="3200" dirty="0" err="1"/>
              <a:t>baixado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984807"/>
                </a:solidFill>
              </a:rPr>
              <a:t>de </a:t>
            </a:r>
            <a:r>
              <a:rPr lang="en-US" sz="3200" b="1" dirty="0" err="1" smtClean="0">
                <a:solidFill>
                  <a:srgbClr val="984807"/>
                </a:solidFill>
              </a:rPr>
              <a:t>gra</a:t>
            </a:r>
            <a:r>
              <a:rPr lang="en-US" sz="3200" b="1" dirty="0" err="1" smtClean="0">
                <a:solidFill>
                  <a:srgbClr val="984807"/>
                </a:solidFill>
              </a:rPr>
              <a:t>ç</a:t>
            </a:r>
            <a:r>
              <a:rPr lang="en-US" sz="3200" b="1" dirty="0" err="1" smtClean="0">
                <a:solidFill>
                  <a:srgbClr val="984807"/>
                </a:solidFill>
              </a:rPr>
              <a:t>a</a:t>
            </a:r>
            <a:r>
              <a:rPr lang="en-US" sz="3200" dirty="0"/>
              <a:t>. </a:t>
            </a:r>
            <a:r>
              <a:rPr lang="en-US" sz="3200" dirty="0" err="1"/>
              <a:t>Os</a:t>
            </a:r>
            <a:r>
              <a:rPr lang="en-US" sz="3200" dirty="0"/>
              <a:t> </a:t>
            </a:r>
            <a:r>
              <a:rPr lang="en-US" sz="3200" dirty="0" err="1" smtClean="0"/>
              <a:t>desenhos</a:t>
            </a:r>
            <a:r>
              <a:rPr lang="en-US" sz="3200" dirty="0"/>
              <a:t> </a:t>
            </a:r>
            <a:r>
              <a:rPr lang="en-US" sz="3200" dirty="0" smtClean="0"/>
              <a:t>de </a:t>
            </a:r>
            <a:r>
              <a:rPr lang="en-US" sz="3200" dirty="0" err="1" smtClean="0"/>
              <a:t>refer</a:t>
            </a:r>
            <a:r>
              <a:rPr lang="en-US" sz="3200" dirty="0" err="1" smtClean="0"/>
              <a:t>ê</a:t>
            </a:r>
            <a:r>
              <a:rPr lang="en-US" sz="3200" dirty="0" err="1" smtClean="0"/>
              <a:t>ncia</a:t>
            </a:r>
            <a:r>
              <a:rPr lang="en-US" sz="3200" dirty="0" smtClean="0"/>
              <a:t> </a:t>
            </a:r>
            <a:r>
              <a:rPr lang="en-US" sz="3200" dirty="0" err="1" smtClean="0"/>
              <a:t>est</a:t>
            </a:r>
            <a:r>
              <a:rPr lang="en-US" sz="3200" dirty="0" err="1" smtClean="0"/>
              <a:t>ã</a:t>
            </a:r>
            <a:r>
              <a:rPr lang="en-US" sz="3200" dirty="0" err="1" smtClean="0"/>
              <a:t>o</a:t>
            </a:r>
            <a:r>
              <a:rPr lang="en-US" sz="3200" dirty="0" smtClean="0"/>
              <a:t> </a:t>
            </a:r>
            <a:r>
              <a:rPr lang="en-US" sz="3200" dirty="0" err="1" smtClean="0"/>
              <a:t>dispon</a:t>
            </a:r>
            <a:r>
              <a:rPr lang="en-US" sz="3200" dirty="0" err="1" smtClean="0"/>
              <a:t>í</a:t>
            </a:r>
            <a:r>
              <a:rPr lang="en-US" sz="3200" dirty="0" err="1" smtClean="0"/>
              <a:t>veis</a:t>
            </a:r>
            <a:r>
              <a:rPr lang="en-US" sz="3200" dirty="0" smtClean="0"/>
              <a:t> </a:t>
            </a:r>
            <a:r>
              <a:rPr lang="en-US" sz="3200" dirty="0"/>
              <a:t>sob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licenca</a:t>
            </a:r>
            <a:r>
              <a:rPr lang="en-US" sz="3200" dirty="0"/>
              <a:t> </a:t>
            </a:r>
            <a:r>
              <a:rPr lang="en-US" sz="3200" dirty="0" smtClean="0"/>
              <a:t>de </a:t>
            </a:r>
            <a:r>
              <a:rPr lang="en-US" sz="3200" dirty="0" err="1" smtClean="0"/>
              <a:t>c</a:t>
            </a:r>
            <a:r>
              <a:rPr lang="en-US" sz="3200" dirty="0" err="1" smtClean="0"/>
              <a:t>ó</a:t>
            </a:r>
            <a:r>
              <a:rPr lang="en-US" sz="3200" dirty="0" err="1" smtClean="0"/>
              <a:t>digo</a:t>
            </a:r>
            <a:r>
              <a:rPr lang="en-US" sz="3200" dirty="0" smtClean="0"/>
              <a:t> </a:t>
            </a:r>
            <a:r>
              <a:rPr lang="en-US" sz="3200" dirty="0" err="1"/>
              <a:t>aberto</a:t>
            </a:r>
            <a:r>
              <a:rPr lang="en-US" sz="3200" dirty="0"/>
              <a:t>, </a:t>
            </a:r>
            <a:r>
              <a:rPr lang="en-US" sz="3200" b="1" dirty="0" err="1" smtClean="0">
                <a:solidFill>
                  <a:srgbClr val="984807"/>
                </a:solidFill>
              </a:rPr>
              <a:t>voc</a:t>
            </a:r>
            <a:r>
              <a:rPr lang="en-US" sz="3200" b="1" dirty="0" err="1" smtClean="0">
                <a:solidFill>
                  <a:srgbClr val="984807"/>
                </a:solidFill>
              </a:rPr>
              <a:t>ê</a:t>
            </a:r>
            <a:r>
              <a:rPr lang="en-US" sz="3200" b="1" dirty="0" smtClean="0">
                <a:solidFill>
                  <a:srgbClr val="984807"/>
                </a:solidFill>
              </a:rPr>
              <a:t> </a:t>
            </a:r>
            <a:r>
              <a:rPr lang="en-US" sz="3200" b="1" dirty="0" err="1" smtClean="0">
                <a:solidFill>
                  <a:srgbClr val="984807"/>
                </a:solidFill>
              </a:rPr>
              <a:t>é</a:t>
            </a:r>
            <a:r>
              <a:rPr lang="en-US" sz="3200" b="1" dirty="0" smtClean="0">
                <a:solidFill>
                  <a:srgbClr val="984807"/>
                </a:solidFill>
              </a:rPr>
              <a:t> </a:t>
            </a:r>
            <a:r>
              <a:rPr lang="en-US" sz="3200" b="1" dirty="0" err="1">
                <a:solidFill>
                  <a:srgbClr val="984807"/>
                </a:solidFill>
              </a:rPr>
              <a:t>livre</a:t>
            </a:r>
            <a:r>
              <a:rPr lang="en-US" sz="3200" b="1" dirty="0">
                <a:solidFill>
                  <a:srgbClr val="984807"/>
                </a:solidFill>
              </a:rPr>
              <a:t> </a:t>
            </a:r>
            <a:r>
              <a:rPr lang="en-US" sz="3200" dirty="0" err="1"/>
              <a:t>para</a:t>
            </a:r>
            <a:r>
              <a:rPr lang="en-US" sz="3200" dirty="0"/>
              <a:t> </a:t>
            </a:r>
            <a:r>
              <a:rPr lang="en-US" sz="3200" dirty="0" err="1" smtClean="0"/>
              <a:t>adapt</a:t>
            </a:r>
            <a:r>
              <a:rPr lang="en-US" sz="3200" dirty="0" err="1" smtClean="0"/>
              <a:t>á</a:t>
            </a:r>
            <a:r>
              <a:rPr lang="en-US" sz="3200" dirty="0" smtClean="0"/>
              <a:t>-</a:t>
            </a:r>
            <a:r>
              <a:rPr lang="en-US" sz="3200" dirty="0"/>
              <a:t>los </a:t>
            </a:r>
            <a:r>
              <a:rPr lang="en-US" sz="3200" dirty="0" err="1" smtClean="0"/>
              <a:t>à</a:t>
            </a:r>
            <a:r>
              <a:rPr lang="en-US" sz="3200" dirty="0" err="1" smtClean="0"/>
              <a:t>s</a:t>
            </a:r>
            <a:r>
              <a:rPr lang="en-US" sz="3200" dirty="0" smtClean="0"/>
              <a:t> </a:t>
            </a:r>
            <a:r>
              <a:rPr lang="en-US" sz="3200" dirty="0" err="1"/>
              <a:t>suas</a:t>
            </a:r>
            <a:r>
              <a:rPr lang="en-US" sz="3200" dirty="0"/>
              <a:t> </a:t>
            </a:r>
            <a:r>
              <a:rPr lang="en-US" sz="3200" dirty="0" err="1"/>
              <a:t>necessidades</a:t>
            </a:r>
            <a:r>
              <a:rPr lang="en-US" sz="3200" dirty="0" smtClean="0"/>
              <a:t>.</a:t>
            </a:r>
            <a:r>
              <a:rPr lang="en-US" sz="3200" dirty="0" smtClean="0"/>
              <a:t>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927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seja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320" y="209505"/>
            <a:ext cx="4091655" cy="5198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2125" y="5758538"/>
            <a:ext cx="3299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Micro-</a:t>
            </a:r>
            <a:r>
              <a:rPr lang="en-US" sz="2400" dirty="0" err="1" smtClean="0"/>
              <a:t>controlador</a:t>
            </a:r>
            <a:r>
              <a:rPr lang="en-US" sz="2400" dirty="0" smtClean="0"/>
              <a:t> com </a:t>
            </a:r>
            <a:r>
              <a:rPr lang="en-US" sz="2400" dirty="0" err="1" smtClean="0"/>
              <a:t>entradas</a:t>
            </a:r>
            <a:r>
              <a:rPr lang="en-US" sz="2400" dirty="0" smtClean="0"/>
              <a:t> e </a:t>
            </a:r>
            <a:r>
              <a:rPr lang="en-US" sz="2400" dirty="0" err="1" smtClean="0"/>
              <a:t>sa</a:t>
            </a:r>
            <a:r>
              <a:rPr lang="en-US" sz="2400" dirty="0" err="1" smtClean="0"/>
              <a:t>ídas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197465" y="5758538"/>
            <a:ext cx="3504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Ambiente</a:t>
            </a:r>
            <a:r>
              <a:rPr lang="en-US" sz="2400" dirty="0" smtClean="0"/>
              <a:t> de </a:t>
            </a:r>
            <a:r>
              <a:rPr lang="en-US" sz="2400" dirty="0" err="1" smtClean="0"/>
              <a:t>programa</a:t>
            </a:r>
            <a:r>
              <a:rPr lang="en-US" sz="2400" dirty="0" err="1" smtClean="0"/>
              <a:t>ção</a:t>
            </a:r>
            <a:r>
              <a:rPr lang="en-US" sz="2400" dirty="0" smtClean="0"/>
              <a:t> </a:t>
            </a:r>
            <a:r>
              <a:rPr lang="en-US" sz="2400" dirty="0" err="1" smtClean="0"/>
              <a:t>extremamente</a:t>
            </a:r>
            <a:r>
              <a:rPr lang="en-US" sz="2400" dirty="0" smtClean="0"/>
              <a:t> simples</a:t>
            </a:r>
            <a:endParaRPr lang="en-US" sz="2400" dirty="0"/>
          </a:p>
        </p:txBody>
      </p:sp>
      <p:pic>
        <p:nvPicPr>
          <p:cNvPr id="7" name="Picture 6" descr="48912-arduinouno_r3_fro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87855" y="1279468"/>
            <a:ext cx="4269026" cy="2950371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3421844" y="2762841"/>
            <a:ext cx="1486476" cy="523762"/>
          </a:xfrm>
          <a:prstGeom prst="leftRightArrow">
            <a:avLst>
              <a:gd name="adj1" fmla="val 50000"/>
              <a:gd name="adj2" fmla="val 64999"/>
            </a:avLst>
          </a:prstGeom>
          <a:solidFill>
            <a:srgbClr val="D5784A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5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531" y="915609"/>
            <a:ext cx="60949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ourier New"/>
                <a:cs typeface="Courier New"/>
                <a:hlinkClick r:id="rId2"/>
              </a:rPr>
              <a:t>github.com</a:t>
            </a:r>
            <a:r>
              <a:rPr lang="en-US" sz="3200" dirty="0">
                <a:latin typeface="Courier New"/>
                <a:cs typeface="Courier New"/>
                <a:hlinkClick r:id="rId2"/>
              </a:rPr>
              <a:t>/fkuhne/</a:t>
            </a:r>
            <a:r>
              <a:rPr lang="en-US" sz="3200" dirty="0" smtClean="0">
                <a:latin typeface="Courier New"/>
                <a:cs typeface="Courier New"/>
                <a:hlinkClick r:id="rId2"/>
              </a:rPr>
              <a:t>aday18</a:t>
            </a:r>
            <a:endParaRPr lang="en-US" sz="3200" dirty="0" smtClean="0">
              <a:latin typeface="Courier New"/>
              <a:cs typeface="Courier New"/>
            </a:endParaRPr>
          </a:p>
          <a:p>
            <a:endParaRPr lang="en-US" sz="3200" dirty="0" smtClean="0">
              <a:latin typeface="Courier New"/>
              <a:cs typeface="Courier New"/>
            </a:endParaRPr>
          </a:p>
        </p:txBody>
      </p:sp>
      <p:pic>
        <p:nvPicPr>
          <p:cNvPr id="3" name="Picture 2" descr="qrcode-githu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6084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4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320" y="-2723551"/>
            <a:ext cx="4091655" cy="5198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5289" y="5384668"/>
            <a:ext cx="17804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smtClean="0">
                <a:solidFill>
                  <a:schemeClr val="accent6">
                    <a:lumMod val="50000"/>
                  </a:schemeClr>
                </a:solidFill>
              </a:rPr>
              <a:t>Hardware Abstraction Layer</a:t>
            </a:r>
            <a:endParaRPr lang="en-US" sz="22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4534" y="5429635"/>
            <a:ext cx="233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Comunidade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 descr="48912-arduinouno_r3_fro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9297" y="-1653588"/>
            <a:ext cx="4269026" cy="29503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81778" y="5384668"/>
            <a:ext cx="17804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 smtClean="0">
                <a:solidFill>
                  <a:schemeClr val="accent6">
                    <a:lumMod val="50000"/>
                  </a:schemeClr>
                </a:solidFill>
              </a:rPr>
              <a:t>Vasto</a:t>
            </a:r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200" b="1" dirty="0" err="1" smtClean="0">
                <a:solidFill>
                  <a:schemeClr val="accent6">
                    <a:lumMod val="50000"/>
                  </a:schemeClr>
                </a:solidFill>
              </a:rPr>
              <a:t>n</a:t>
            </a:r>
            <a:r>
              <a:rPr lang="en-US" sz="2200" b="1" dirty="0" err="1" smtClean="0">
                <a:solidFill>
                  <a:schemeClr val="accent6">
                    <a:lumMod val="50000"/>
                  </a:schemeClr>
                </a:solidFill>
              </a:rPr>
              <a:t>úmero</a:t>
            </a:r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sz="2200" b="1" dirty="0" err="1" smtClean="0">
                <a:solidFill>
                  <a:schemeClr val="accent6">
                    <a:lumMod val="50000"/>
                  </a:schemeClr>
                </a:solidFill>
              </a:rPr>
              <a:t>biblitoecas</a:t>
            </a:r>
            <a:endParaRPr lang="en-US" sz="2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Striped Right Arrow 14"/>
          <p:cNvSpPr/>
          <p:nvPr/>
        </p:nvSpPr>
        <p:spPr>
          <a:xfrm rot="20014033">
            <a:off x="698548" y="2701881"/>
            <a:ext cx="4415314" cy="968951"/>
          </a:xfrm>
          <a:prstGeom prst="stripedRightArrow">
            <a:avLst>
              <a:gd name="adj1" fmla="val 33926"/>
              <a:gd name="adj2" fmla="val 56126"/>
            </a:avLst>
          </a:prstGeom>
          <a:solidFill>
            <a:srgbClr val="3C909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46" y="3755448"/>
            <a:ext cx="2343931" cy="1621811"/>
          </a:xfrm>
          <a:prstGeom prst="rect">
            <a:avLst/>
          </a:prstGeom>
        </p:spPr>
      </p:pic>
      <p:sp>
        <p:nvSpPr>
          <p:cNvPr id="18" name="Left-Right Arrow 17"/>
          <p:cNvSpPr/>
          <p:nvPr/>
        </p:nvSpPr>
        <p:spPr>
          <a:xfrm>
            <a:off x="3461123" y="144035"/>
            <a:ext cx="1486476" cy="527890"/>
          </a:xfrm>
          <a:prstGeom prst="leftRightArrow">
            <a:avLst>
              <a:gd name="adj1" fmla="val 50000"/>
              <a:gd name="adj2" fmla="val 64999"/>
            </a:avLst>
          </a:prstGeom>
          <a:solidFill>
            <a:srgbClr val="D5784A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iped Right Arrow 18"/>
          <p:cNvSpPr/>
          <p:nvPr/>
        </p:nvSpPr>
        <p:spPr>
          <a:xfrm rot="17800124">
            <a:off x="3626532" y="3186045"/>
            <a:ext cx="2642134" cy="968951"/>
          </a:xfrm>
          <a:prstGeom prst="stripedRightArrow">
            <a:avLst>
              <a:gd name="adj1" fmla="val 33926"/>
              <a:gd name="adj2" fmla="val 56126"/>
            </a:avLst>
          </a:prstGeom>
          <a:solidFill>
            <a:srgbClr val="3C909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triped Right Arrow 19"/>
          <p:cNvSpPr/>
          <p:nvPr/>
        </p:nvSpPr>
        <p:spPr>
          <a:xfrm rot="16200000">
            <a:off x="6276739" y="3048683"/>
            <a:ext cx="2064381" cy="968951"/>
          </a:xfrm>
          <a:prstGeom prst="stripedRightArrow">
            <a:avLst>
              <a:gd name="adj1" fmla="val 33926"/>
              <a:gd name="adj2" fmla="val 56126"/>
            </a:avLst>
          </a:prstGeom>
          <a:solidFill>
            <a:srgbClr val="3C909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727918" y="3740948"/>
            <a:ext cx="1688164" cy="1366829"/>
            <a:chOff x="717176" y="4046385"/>
            <a:chExt cx="2888851" cy="265430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5992" t="7407" r="3159" b="5447"/>
            <a:stretch/>
          </p:blipFill>
          <p:spPr>
            <a:xfrm>
              <a:off x="717176" y="4046385"/>
              <a:ext cx="2767114" cy="265430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746193" y="4662842"/>
              <a:ext cx="1859834" cy="1374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</a:rPr>
                <a:t>libs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 descr="community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795" y="3574224"/>
            <a:ext cx="2481897" cy="168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9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RELEMBRANDO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7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802" y="321184"/>
            <a:ext cx="3415998" cy="6306878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Assembly: 122 </a:t>
            </a:r>
            <a:r>
              <a:rPr lang="en-US" dirty="0" err="1" smtClean="0">
                <a:solidFill>
                  <a:schemeClr val="tx1"/>
                </a:solidFill>
              </a:rPr>
              <a:t>linhas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321184"/>
            <a:ext cx="3415998" cy="6306878"/>
          </a:xfrm>
          <a:prstGeom prst="rect">
            <a:avLst/>
          </a:prstGeom>
          <a:noFill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C: 77 </a:t>
            </a:r>
            <a:r>
              <a:rPr lang="en-US" dirty="0" err="1" smtClean="0">
                <a:solidFill>
                  <a:schemeClr val="tx1"/>
                </a:solidFill>
              </a:rPr>
              <a:t>linhas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Screen Shot 2018-05-06 at 21.19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52" y="866586"/>
            <a:ext cx="2732298" cy="5604317"/>
          </a:xfrm>
          <a:prstGeom prst="rect">
            <a:avLst/>
          </a:prstGeom>
          <a:effectLst/>
        </p:spPr>
      </p:pic>
      <p:pic>
        <p:nvPicPr>
          <p:cNvPr id="10" name="Picture 9" descr="Screen Shot 2018-05-06 at 21.20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1" y="866587"/>
            <a:ext cx="2447116" cy="47363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665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err="1" smtClean="0"/>
              <a:t>Arduino</a:t>
            </a:r>
            <a:r>
              <a:rPr lang="en-US" b="1" dirty="0" smtClean="0"/>
              <a:t> (C++)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98051" y="1477063"/>
            <a:ext cx="5147899" cy="5239462"/>
            <a:chOff x="1998051" y="321184"/>
            <a:chExt cx="5147899" cy="52394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8051" y="321184"/>
              <a:ext cx="5147899" cy="5239462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H="1" flipV="1">
              <a:off x="2461532" y="3666329"/>
              <a:ext cx="785595" cy="955865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247127" y="4299028"/>
              <a:ext cx="24222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0000"/>
                  </a:solidFill>
                </a:rPr>
                <a:t>13 </a:t>
              </a:r>
              <a:r>
                <a:rPr lang="en-US" sz="3600" dirty="0" err="1" smtClean="0">
                  <a:solidFill>
                    <a:srgbClr val="FF0000"/>
                  </a:solidFill>
                </a:rPr>
                <a:t>linhas</a:t>
              </a:r>
              <a:endParaRPr lang="en-US" sz="3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596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802" y="321184"/>
            <a:ext cx="3415998" cy="6306878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Assembly: 122 </a:t>
            </a:r>
            <a:r>
              <a:rPr lang="en-US" dirty="0" err="1" smtClean="0">
                <a:solidFill>
                  <a:schemeClr val="tx1"/>
                </a:solidFill>
              </a:rPr>
              <a:t>linhas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321184"/>
            <a:ext cx="3415998" cy="6306878"/>
          </a:xfrm>
          <a:prstGeom prst="rect">
            <a:avLst/>
          </a:prstGeom>
          <a:noFill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C: 77 </a:t>
            </a:r>
            <a:r>
              <a:rPr lang="en-US" dirty="0" err="1" smtClean="0">
                <a:solidFill>
                  <a:schemeClr val="tx1"/>
                </a:solidFill>
              </a:rPr>
              <a:t>linhas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Screen Shot 2018-05-06 at 21.19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52" y="866586"/>
            <a:ext cx="2732298" cy="5604317"/>
          </a:xfrm>
          <a:prstGeom prst="rect">
            <a:avLst/>
          </a:prstGeom>
          <a:effectLst/>
        </p:spPr>
      </p:pic>
      <p:pic>
        <p:nvPicPr>
          <p:cNvPr id="10" name="Picture 9" descr="Screen Shot 2018-05-06 at 21.20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1" y="866587"/>
            <a:ext cx="2447116" cy="4736353"/>
          </a:xfrm>
          <a:prstGeom prst="rect">
            <a:avLst/>
          </a:prstGeom>
          <a:effectLst/>
        </p:spPr>
      </p:pic>
      <p:grpSp>
        <p:nvGrpSpPr>
          <p:cNvPr id="38" name="Group 37"/>
          <p:cNvGrpSpPr/>
          <p:nvPr/>
        </p:nvGrpSpPr>
        <p:grpSpPr>
          <a:xfrm>
            <a:off x="1868579" y="1411505"/>
            <a:ext cx="1853983" cy="4191435"/>
            <a:chOff x="1868579" y="1411505"/>
            <a:chExt cx="1853983" cy="4191435"/>
          </a:xfrm>
          <a:effectLst>
            <a:outerShdw blurRad="50800" dist="114300" dir="2700000" algn="tl" rotWithShape="0">
              <a:schemeClr val="tx1">
                <a:alpha val="50000"/>
              </a:schemeClr>
            </a:outerShdw>
          </a:effectLst>
        </p:grpSpPr>
        <p:sp>
          <p:nvSpPr>
            <p:cNvPr id="4" name="Rounded Rectangle 3"/>
            <p:cNvSpPr/>
            <p:nvPr/>
          </p:nvSpPr>
          <p:spPr>
            <a:xfrm>
              <a:off x="1868579" y="1411505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Assembly code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868579" y="3023831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Linking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868579" y="4688540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Executable HEX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4" idx="2"/>
              <a:endCxn id="8" idx="0"/>
            </p:cNvCxnSpPr>
            <p:nvPr/>
          </p:nvCxnSpPr>
          <p:spPr>
            <a:xfrm>
              <a:off x="2795571" y="2325905"/>
              <a:ext cx="0" cy="69792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2"/>
              <a:endCxn id="11" idx="0"/>
            </p:cNvCxnSpPr>
            <p:nvPr/>
          </p:nvCxnSpPr>
          <p:spPr>
            <a:xfrm>
              <a:off x="2795571" y="3938231"/>
              <a:ext cx="0" cy="750309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436977" y="915073"/>
            <a:ext cx="1853983" cy="5238015"/>
            <a:chOff x="5436977" y="915073"/>
            <a:chExt cx="1853983" cy="5238015"/>
          </a:xfrm>
          <a:effectLst>
            <a:outerShdw blurRad="50800" dist="114300" dir="2700000" algn="tl" rotWithShape="0">
              <a:srgbClr val="000000">
                <a:alpha val="50000"/>
              </a:srgbClr>
            </a:outerShdw>
          </a:effectLst>
        </p:grpSpPr>
        <p:sp>
          <p:nvSpPr>
            <p:cNvPr id="14" name="Rounded Rectangle 13"/>
            <p:cNvSpPr/>
            <p:nvPr/>
          </p:nvSpPr>
          <p:spPr>
            <a:xfrm>
              <a:off x="5436977" y="3718518"/>
              <a:ext cx="1853983" cy="43942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Assembly code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436977" y="4688540"/>
              <a:ext cx="1853983" cy="43942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Linking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436977" y="5713662"/>
              <a:ext cx="1853983" cy="43942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Executable HEX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4" idx="2"/>
              <a:endCxn id="15" idx="0"/>
            </p:cNvCxnSpPr>
            <p:nvPr/>
          </p:nvCxnSpPr>
          <p:spPr>
            <a:xfrm>
              <a:off x="6363969" y="4157944"/>
              <a:ext cx="0" cy="53059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5" idx="2"/>
              <a:endCxn id="16" idx="0"/>
            </p:cNvCxnSpPr>
            <p:nvPr/>
          </p:nvCxnSpPr>
          <p:spPr>
            <a:xfrm>
              <a:off x="6363969" y="5127966"/>
              <a:ext cx="0" cy="58569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5436977" y="915073"/>
              <a:ext cx="1853983" cy="43942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C code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436977" y="1873607"/>
              <a:ext cx="1853983" cy="43942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Pre-process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436977" y="2804118"/>
              <a:ext cx="1853983" cy="43942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Compilation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28" name="Straight Arrow Connector 27"/>
            <p:cNvCxnSpPr>
              <a:stCxn id="24" idx="2"/>
              <a:endCxn id="25" idx="0"/>
            </p:cNvCxnSpPr>
            <p:nvPr/>
          </p:nvCxnSpPr>
          <p:spPr>
            <a:xfrm>
              <a:off x="6363969" y="1354499"/>
              <a:ext cx="0" cy="519108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26" idx="0"/>
            </p:cNvCxnSpPr>
            <p:nvPr/>
          </p:nvCxnSpPr>
          <p:spPr>
            <a:xfrm>
              <a:off x="6363969" y="2325905"/>
              <a:ext cx="0" cy="47821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6" idx="2"/>
              <a:endCxn id="14" idx="0"/>
            </p:cNvCxnSpPr>
            <p:nvPr/>
          </p:nvCxnSpPr>
          <p:spPr>
            <a:xfrm>
              <a:off x="6363969" y="3243544"/>
              <a:ext cx="0" cy="47497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316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err="1" smtClean="0"/>
              <a:t>Arduino</a:t>
            </a:r>
            <a:r>
              <a:rPr lang="en-US" b="1" dirty="0" smtClean="0"/>
              <a:t> (</a:t>
            </a:r>
            <a:r>
              <a:rPr lang="en-US" b="1" dirty="0" err="1" smtClean="0"/>
              <a:t>ícone</a:t>
            </a:r>
            <a:r>
              <a:rPr lang="en-US" b="1" dirty="0" smtClean="0"/>
              <a:t> de “Upload”)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486490" y="2257084"/>
            <a:ext cx="1859242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Wiring Code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upload_ic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5" b="4760"/>
          <a:stretch/>
        </p:blipFill>
        <p:spPr>
          <a:xfrm>
            <a:off x="1185345" y="4147860"/>
            <a:ext cx="2478722" cy="1657705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2" idx="2"/>
            <a:endCxn id="4" idx="0"/>
          </p:cNvCxnSpPr>
          <p:nvPr/>
        </p:nvCxnSpPr>
        <p:spPr>
          <a:xfrm>
            <a:off x="2416111" y="3171484"/>
            <a:ext cx="8595" cy="97637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>
            <a:outerShdw blurRad="50800" dist="762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234165" y="3939976"/>
            <a:ext cx="4550261" cy="2005228"/>
            <a:chOff x="4234165" y="3939976"/>
            <a:chExt cx="4550261" cy="2005228"/>
          </a:xfrm>
        </p:grpSpPr>
        <p:grpSp>
          <p:nvGrpSpPr>
            <p:cNvPr id="14" name="Group 13"/>
            <p:cNvGrpSpPr/>
            <p:nvPr/>
          </p:nvGrpSpPr>
          <p:grpSpPr>
            <a:xfrm>
              <a:off x="4234165" y="3939976"/>
              <a:ext cx="1853983" cy="2005228"/>
              <a:chOff x="5436977" y="915073"/>
              <a:chExt cx="1853983" cy="5238015"/>
            </a:xfrm>
            <a:effectLst>
              <a:outerShdw blurRad="50800" dist="114300" dir="2700000" algn="tl" rotWithShape="0">
                <a:srgbClr val="000000">
                  <a:alpha val="50000"/>
                </a:srgbClr>
              </a:outerShdw>
            </a:effectLst>
          </p:grpSpPr>
          <p:sp>
            <p:nvSpPr>
              <p:cNvPr id="15" name="Rounded Rectangle 14"/>
              <p:cNvSpPr/>
              <p:nvPr/>
            </p:nvSpPr>
            <p:spPr>
              <a:xfrm>
                <a:off x="5436977" y="3718518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Assembly code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436977" y="4688540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Linking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5436977" y="5713662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Executable HEX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8" name="Straight Arrow Connector 17"/>
              <p:cNvCxnSpPr>
                <a:stCxn id="15" idx="2"/>
                <a:endCxn id="16" idx="0"/>
              </p:cNvCxnSpPr>
              <p:nvPr/>
            </p:nvCxnSpPr>
            <p:spPr>
              <a:xfrm>
                <a:off x="6363969" y="4157944"/>
                <a:ext cx="0" cy="530596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stCxn id="16" idx="2"/>
                <a:endCxn id="17" idx="0"/>
              </p:cNvCxnSpPr>
              <p:nvPr/>
            </p:nvCxnSpPr>
            <p:spPr>
              <a:xfrm>
                <a:off x="6363969" y="5127966"/>
                <a:ext cx="0" cy="585696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/>
              <p:cNvSpPr/>
              <p:nvPr/>
            </p:nvSpPr>
            <p:spPr>
              <a:xfrm>
                <a:off x="5436977" y="915073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C code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5436977" y="1873607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Pre-process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5436977" y="2804118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Compilation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3" name="Straight Arrow Connector 22"/>
              <p:cNvCxnSpPr>
                <a:stCxn id="20" idx="2"/>
                <a:endCxn id="21" idx="0"/>
              </p:cNvCxnSpPr>
              <p:nvPr/>
            </p:nvCxnSpPr>
            <p:spPr>
              <a:xfrm>
                <a:off x="6363969" y="1354499"/>
                <a:ext cx="0" cy="519108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endCxn id="22" idx="0"/>
              </p:cNvCxnSpPr>
              <p:nvPr/>
            </p:nvCxnSpPr>
            <p:spPr>
              <a:xfrm>
                <a:off x="6363969" y="2325905"/>
                <a:ext cx="0" cy="478213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22" idx="2"/>
                <a:endCxn id="15" idx="0"/>
              </p:cNvCxnSpPr>
              <p:nvPr/>
            </p:nvCxnSpPr>
            <p:spPr>
              <a:xfrm>
                <a:off x="6363969" y="3243544"/>
                <a:ext cx="0" cy="474974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Plus 25"/>
            <p:cNvSpPr/>
            <p:nvPr/>
          </p:nvSpPr>
          <p:spPr>
            <a:xfrm>
              <a:off x="6271560" y="4480074"/>
              <a:ext cx="720129" cy="706273"/>
            </a:xfrm>
            <a:prstGeom prst="mathPlus">
              <a:avLst>
                <a:gd name="adj1" fmla="val 1582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7089315" y="4159102"/>
              <a:ext cx="1695111" cy="6181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Transfer</a:t>
              </a:r>
              <a:r>
                <a:rPr lang="en-US" dirty="0" err="1" smtClean="0">
                  <a:solidFill>
                    <a:schemeClr val="tx1"/>
                  </a:solidFill>
                </a:rPr>
                <a:t>ência</a:t>
              </a:r>
              <a:r>
                <a:rPr lang="en-US" dirty="0" smtClean="0">
                  <a:solidFill>
                    <a:schemeClr val="tx1"/>
                  </a:solidFill>
                </a:rPr>
                <a:t> </a:t>
              </a:r>
              <a:r>
                <a:rPr lang="en-US" dirty="0" err="1" smtClean="0">
                  <a:solidFill>
                    <a:schemeClr val="tx1"/>
                  </a:solidFill>
                </a:rPr>
                <a:t>para</a:t>
              </a:r>
              <a:r>
                <a:rPr lang="en-US" dirty="0" smtClean="0">
                  <a:solidFill>
                    <a:schemeClr val="tx1"/>
                  </a:solidFill>
                </a:rPr>
                <a:t> a </a:t>
              </a:r>
              <a:r>
                <a:rPr lang="en-US" dirty="0" err="1" smtClean="0">
                  <a:solidFill>
                    <a:schemeClr val="tx1"/>
                  </a:solidFill>
                </a:rPr>
                <a:t>placa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089315" y="4929649"/>
              <a:ext cx="1695111" cy="6181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Execu</a:t>
              </a:r>
              <a:r>
                <a:rPr lang="en-US" dirty="0" err="1" smtClean="0">
                  <a:solidFill>
                    <a:schemeClr val="tx1"/>
                  </a:solidFill>
                </a:rPr>
                <a:t>ção</a:t>
              </a:r>
              <a:r>
                <a:rPr lang="en-US" dirty="0" smtClean="0">
                  <a:solidFill>
                    <a:schemeClr val="tx1"/>
                  </a:solidFill>
                </a:rPr>
                <a:t> do </a:t>
              </a:r>
              <a:r>
                <a:rPr lang="en-US" dirty="0" err="1" smtClean="0">
                  <a:solidFill>
                    <a:schemeClr val="tx1"/>
                  </a:solidFill>
                </a:rPr>
                <a:t>programa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Pentagon 28"/>
          <p:cNvSpPr/>
          <p:nvPr/>
        </p:nvSpPr>
        <p:spPr>
          <a:xfrm flipH="1">
            <a:off x="3664067" y="3718705"/>
            <a:ext cx="5252438" cy="2487867"/>
          </a:xfrm>
          <a:prstGeom prst="homePlate">
            <a:avLst>
              <a:gd name="adj" fmla="val 21197"/>
            </a:avLst>
          </a:prstGeom>
          <a:noFill/>
          <a:ln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 smtClean="0"/>
              <a:t>placas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/>
              <a:t>Uno R3 (2010)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91176" y="2529083"/>
            <a:ext cx="33706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i-FI" sz="2400" dirty="0" smtClean="0"/>
              <a:t>ATmega328P</a:t>
            </a:r>
          </a:p>
          <a:p>
            <a:pPr marL="342900" indent="-342900">
              <a:buFont typeface="Arial"/>
              <a:buChar char="•"/>
            </a:pPr>
            <a:r>
              <a:rPr lang="fi-FI" sz="2400" dirty="0" smtClean="0"/>
              <a:t>8</a:t>
            </a:r>
            <a:r>
              <a:rPr lang="fi-FI" sz="2400" dirty="0"/>
              <a:t>-</a:t>
            </a:r>
            <a:r>
              <a:rPr lang="fi-FI" sz="2400" dirty="0" smtClean="0"/>
              <a:t>bit</a:t>
            </a:r>
            <a:endParaRPr lang="fi-FI" sz="2400" dirty="0"/>
          </a:p>
          <a:p>
            <a:pPr marL="342900" indent="-342900">
              <a:buFont typeface="Arial"/>
              <a:buChar char="•"/>
            </a:pPr>
            <a:r>
              <a:rPr lang="fi-FI" sz="2400" dirty="0" smtClean="0"/>
              <a:t>16MHz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/>
              <a:t>14 E/</a:t>
            </a:r>
            <a:r>
              <a:rPr lang="de-DE" sz="2400" dirty="0" err="1" smtClean="0"/>
              <a:t>Ss</a:t>
            </a:r>
            <a:r>
              <a:rPr lang="de-DE" sz="2400" dirty="0" smtClean="0"/>
              <a:t> </a:t>
            </a:r>
            <a:r>
              <a:rPr lang="de-DE" sz="2400" dirty="0" err="1" smtClean="0"/>
              <a:t>digitais</a:t>
            </a:r>
            <a:endParaRPr lang="de-DE" sz="2400" dirty="0" smtClean="0"/>
          </a:p>
          <a:p>
            <a:pPr marL="342900" indent="-342900">
              <a:buFont typeface="Arial"/>
              <a:buChar char="•"/>
            </a:pPr>
            <a:r>
              <a:rPr lang="de-DE" sz="2400" dirty="0" smtClean="0"/>
              <a:t>6 </a:t>
            </a:r>
            <a:r>
              <a:rPr lang="de-DE" sz="2400" dirty="0" err="1" smtClean="0"/>
              <a:t>entradas</a:t>
            </a:r>
            <a:r>
              <a:rPr lang="de-DE" sz="2400" dirty="0" smtClean="0"/>
              <a:t> </a:t>
            </a:r>
            <a:r>
              <a:rPr lang="de-DE" sz="2400" dirty="0" err="1" smtClean="0"/>
              <a:t>anal</a:t>
            </a:r>
            <a:r>
              <a:rPr lang="de-DE" sz="2400" dirty="0" err="1" smtClean="0"/>
              <a:t>ógicas</a:t>
            </a:r>
            <a:endParaRPr lang="de-DE" sz="2400" dirty="0" smtClean="0"/>
          </a:p>
          <a:p>
            <a:pPr marL="342900" indent="-342900">
              <a:buFont typeface="Arial"/>
              <a:buChar char="•"/>
            </a:pPr>
            <a:r>
              <a:rPr lang="de-DE" sz="2400" dirty="0"/>
              <a:t>6 </a:t>
            </a:r>
            <a:r>
              <a:rPr lang="de-DE" sz="2400" dirty="0" err="1"/>
              <a:t>saídas</a:t>
            </a:r>
            <a:r>
              <a:rPr lang="de-DE" sz="2400" dirty="0"/>
              <a:t> </a:t>
            </a:r>
            <a:r>
              <a:rPr lang="de-DE" sz="2400" dirty="0" err="1"/>
              <a:t>analógicas</a:t>
            </a:r>
            <a:endParaRPr lang="de-DE" sz="2400" dirty="0"/>
          </a:p>
          <a:p>
            <a:pPr marL="342900" indent="-342900">
              <a:buFont typeface="Arial"/>
              <a:buChar char="•"/>
            </a:pPr>
            <a:r>
              <a:rPr lang="de-DE" sz="2400" dirty="0" smtClean="0"/>
              <a:t>32kB Flash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/>
              <a:t>2kB </a:t>
            </a:r>
            <a:r>
              <a:rPr lang="de-DE" sz="2400" dirty="0"/>
              <a:t>RAM</a:t>
            </a:r>
            <a:endParaRPr lang="en-US" sz="2400" dirty="0"/>
          </a:p>
        </p:txBody>
      </p:sp>
      <p:pic>
        <p:nvPicPr>
          <p:cNvPr id="8" name="Picture 7" descr="48912-arduinouno_r3_fro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6452" y="2754002"/>
            <a:ext cx="3757935" cy="25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/>
              <a:t>MEGA (2010)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/>
              <a:t>Mais</a:t>
            </a:r>
            <a:r>
              <a:rPr lang="en-US" b="1" dirty="0" smtClean="0"/>
              <a:t> </a:t>
            </a:r>
            <a:r>
              <a:rPr lang="en-US" b="1" dirty="0" err="1" smtClean="0"/>
              <a:t>pinos</a:t>
            </a:r>
            <a:r>
              <a:rPr lang="en-US" b="1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8083" y="2528243"/>
            <a:ext cx="33706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i-FI" sz="2400" dirty="0" smtClean="0"/>
              <a:t>ATmega2560</a:t>
            </a:r>
          </a:p>
          <a:p>
            <a:pPr marL="342900" indent="-342900">
              <a:buFont typeface="Arial"/>
              <a:buChar char="•"/>
            </a:pPr>
            <a:r>
              <a:rPr lang="fi-FI" sz="2400" dirty="0" smtClean="0"/>
              <a:t>8</a:t>
            </a:r>
            <a:r>
              <a:rPr lang="fi-FI" sz="2400" dirty="0"/>
              <a:t>-</a:t>
            </a:r>
            <a:r>
              <a:rPr lang="fi-FI" sz="2400" dirty="0" smtClean="0"/>
              <a:t>bit</a:t>
            </a:r>
            <a:endParaRPr lang="fi-FI" sz="2400" dirty="0"/>
          </a:p>
          <a:p>
            <a:pPr marL="342900" indent="-342900">
              <a:buFont typeface="Arial"/>
              <a:buChar char="•"/>
            </a:pPr>
            <a:r>
              <a:rPr lang="fi-FI" sz="2400" dirty="0" smtClean="0"/>
              <a:t>16MHz</a:t>
            </a: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</a:rPr>
              <a:t>54</a:t>
            </a:r>
            <a:r>
              <a:rPr lang="de-DE" sz="2400" dirty="0" smtClean="0"/>
              <a:t> E/</a:t>
            </a:r>
            <a:r>
              <a:rPr lang="de-DE" sz="2400" dirty="0" err="1" smtClean="0"/>
              <a:t>Ss</a:t>
            </a:r>
            <a:r>
              <a:rPr lang="de-DE" sz="2400" dirty="0" smtClean="0"/>
              <a:t> </a:t>
            </a:r>
            <a:r>
              <a:rPr lang="de-DE" sz="2400" dirty="0" err="1" smtClean="0"/>
              <a:t>digitais</a:t>
            </a:r>
            <a:endParaRPr lang="de-DE" sz="2400" dirty="0" smtClean="0"/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</a:rPr>
              <a:t>16</a:t>
            </a:r>
            <a:r>
              <a:rPr lang="de-DE" sz="2400" dirty="0" smtClean="0"/>
              <a:t> </a:t>
            </a:r>
            <a:r>
              <a:rPr lang="de-DE" sz="2400" dirty="0" err="1" smtClean="0"/>
              <a:t>entradas</a:t>
            </a:r>
            <a:r>
              <a:rPr lang="de-DE" sz="2400" dirty="0" smtClean="0"/>
              <a:t> </a:t>
            </a:r>
            <a:r>
              <a:rPr lang="de-DE" sz="2400" dirty="0" err="1" smtClean="0"/>
              <a:t>anal</a:t>
            </a:r>
            <a:r>
              <a:rPr lang="de-DE" sz="2400" dirty="0" err="1" smtClean="0"/>
              <a:t>ógicas</a:t>
            </a:r>
            <a:endParaRPr lang="de-DE" sz="2400" dirty="0" smtClean="0"/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</a:rPr>
              <a:t>15</a:t>
            </a:r>
            <a:r>
              <a:rPr lang="de-DE" sz="2400" dirty="0" smtClean="0">
                <a:solidFill>
                  <a:srgbClr val="632523"/>
                </a:solidFill>
              </a:rPr>
              <a:t> </a:t>
            </a:r>
            <a:r>
              <a:rPr lang="de-DE" sz="2400" dirty="0" err="1"/>
              <a:t>saídas</a:t>
            </a:r>
            <a:r>
              <a:rPr lang="de-DE" sz="2400" dirty="0"/>
              <a:t> </a:t>
            </a:r>
            <a:r>
              <a:rPr lang="de-DE" sz="2400" dirty="0" err="1"/>
              <a:t>analógicas</a:t>
            </a:r>
            <a:endParaRPr lang="de-DE" sz="2400" dirty="0"/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</a:rPr>
              <a:t>256kB</a:t>
            </a:r>
            <a:r>
              <a:rPr lang="de-DE" sz="2400" dirty="0" smtClean="0">
                <a:solidFill>
                  <a:srgbClr val="632523"/>
                </a:solidFill>
              </a:rPr>
              <a:t> </a:t>
            </a:r>
            <a:r>
              <a:rPr lang="de-DE" sz="2400" dirty="0" smtClean="0"/>
              <a:t>Flash</a:t>
            </a: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</a:rPr>
              <a:t>8kB</a:t>
            </a:r>
            <a:r>
              <a:rPr lang="de-DE" sz="2400" dirty="0" smtClean="0"/>
              <a:t> </a:t>
            </a:r>
            <a:r>
              <a:rPr lang="de-DE" sz="2400" dirty="0"/>
              <a:t>RAM</a:t>
            </a:r>
            <a:endParaRPr lang="en-US" sz="2400" dirty="0"/>
          </a:p>
        </p:txBody>
      </p:sp>
      <p:pic>
        <p:nvPicPr>
          <p:cNvPr id="2" name="Picture 1" descr="Arduino-Mega-2560-Pino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3283" y="2542655"/>
            <a:ext cx="5456208" cy="2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1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24771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/>
              <a:t>DUE (2012)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/>
              <a:t>Mais</a:t>
            </a:r>
            <a:r>
              <a:rPr lang="en-US" b="1" dirty="0" smtClean="0"/>
              <a:t> </a:t>
            </a:r>
            <a:r>
              <a:rPr lang="en-US" b="1" dirty="0" err="1" smtClean="0"/>
              <a:t>processamento</a:t>
            </a:r>
            <a:r>
              <a:rPr lang="en-US" b="1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91175" y="2711559"/>
            <a:ext cx="39860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i-FI" sz="2400" dirty="0"/>
              <a:t>SAM3X8E ARM Cortex-</a:t>
            </a:r>
            <a:r>
              <a:rPr lang="fi-FI" sz="2400" dirty="0" smtClean="0"/>
              <a:t>M3</a:t>
            </a:r>
          </a:p>
          <a:p>
            <a:pPr marL="342900" indent="-342900">
              <a:buFont typeface="Arial"/>
              <a:buChar char="•"/>
            </a:pPr>
            <a:r>
              <a:rPr lang="fi-FI" sz="2400" b="1" dirty="0" smtClean="0">
                <a:solidFill>
                  <a:srgbClr val="632523"/>
                </a:solidFill>
              </a:rPr>
              <a:t>32-bit</a:t>
            </a:r>
            <a:endParaRPr lang="fi-FI" sz="2400" b="1" dirty="0">
              <a:solidFill>
                <a:srgbClr val="632523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fi-FI" sz="2400" b="1" dirty="0" smtClean="0">
                <a:solidFill>
                  <a:srgbClr val="632523"/>
                </a:solidFill>
              </a:rPr>
              <a:t>84MHz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/>
              <a:t>54 E/</a:t>
            </a:r>
            <a:r>
              <a:rPr lang="de-DE" sz="2400" dirty="0" err="1" smtClean="0"/>
              <a:t>Ss</a:t>
            </a:r>
            <a:r>
              <a:rPr lang="de-DE" sz="2400" dirty="0" smtClean="0"/>
              <a:t> </a:t>
            </a:r>
            <a:r>
              <a:rPr lang="de-DE" sz="2400" dirty="0" err="1" smtClean="0"/>
              <a:t>digitais</a:t>
            </a:r>
            <a:endParaRPr lang="de-DE" sz="2400" dirty="0" smtClean="0"/>
          </a:p>
          <a:p>
            <a:pPr marL="342900" indent="-342900">
              <a:buFont typeface="Arial"/>
              <a:buChar char="•"/>
            </a:pPr>
            <a:r>
              <a:rPr lang="de-DE" sz="2400" dirty="0" smtClean="0"/>
              <a:t>12 </a:t>
            </a:r>
            <a:r>
              <a:rPr lang="de-DE" sz="2400" dirty="0" err="1" smtClean="0"/>
              <a:t>entradas</a:t>
            </a:r>
            <a:r>
              <a:rPr lang="de-DE" sz="2400" dirty="0" smtClean="0"/>
              <a:t> </a:t>
            </a:r>
            <a:r>
              <a:rPr lang="de-DE" sz="2400" dirty="0" err="1" smtClean="0"/>
              <a:t>anal</a:t>
            </a:r>
            <a:r>
              <a:rPr lang="de-DE" sz="2400" dirty="0" err="1" smtClean="0"/>
              <a:t>ógicas</a:t>
            </a:r>
            <a:endParaRPr lang="de-DE" sz="2400" dirty="0" smtClean="0"/>
          </a:p>
          <a:p>
            <a:pPr marL="342900" indent="-342900">
              <a:buFont typeface="Arial"/>
              <a:buChar char="•"/>
            </a:pPr>
            <a:r>
              <a:rPr lang="de-DE" sz="2400" dirty="0" smtClean="0"/>
              <a:t>12 </a:t>
            </a:r>
            <a:r>
              <a:rPr lang="de-DE" sz="2400" dirty="0" err="1"/>
              <a:t>saídas</a:t>
            </a:r>
            <a:r>
              <a:rPr lang="de-DE" sz="2400" dirty="0"/>
              <a:t> </a:t>
            </a:r>
            <a:r>
              <a:rPr lang="de-DE" sz="2400" dirty="0" err="1"/>
              <a:t>analógicas</a:t>
            </a:r>
            <a:endParaRPr lang="de-DE" sz="2400" dirty="0"/>
          </a:p>
          <a:p>
            <a:pPr marL="342900" indent="-342900">
              <a:buFont typeface="Arial"/>
              <a:buChar char="•"/>
            </a:pPr>
            <a:r>
              <a:rPr lang="de-DE" sz="2400" dirty="0" smtClean="0"/>
              <a:t>512kB Flash</a:t>
            </a: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</a:rPr>
              <a:t>96kB</a:t>
            </a:r>
            <a:r>
              <a:rPr lang="de-DE" sz="2400" dirty="0" smtClean="0">
                <a:solidFill>
                  <a:srgbClr val="632523"/>
                </a:solidFill>
              </a:rPr>
              <a:t> </a:t>
            </a:r>
            <a:r>
              <a:rPr lang="de-DE" sz="2400" dirty="0"/>
              <a:t>RAM</a:t>
            </a:r>
            <a:endParaRPr lang="en-US" sz="2400" dirty="0"/>
          </a:p>
        </p:txBody>
      </p:sp>
      <p:pic>
        <p:nvPicPr>
          <p:cNvPr id="3" name="Picture 2" descr="8056907462_0f78f7ef36_o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799" y="2211083"/>
            <a:ext cx="5591363" cy="355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4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Antes do </a:t>
            </a:r>
            <a:r>
              <a:rPr lang="en-US" dirty="0" err="1" smtClean="0"/>
              <a:t>arduino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6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/>
              <a:t>MKR1000 (2016) - </a:t>
            </a:r>
            <a:r>
              <a:rPr lang="en-US" b="1" dirty="0" err="1" smtClean="0"/>
              <a:t>IoT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39108" y="2279454"/>
            <a:ext cx="39860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i-FI" sz="2400" dirty="0" smtClean="0"/>
              <a:t>SAMD21 </a:t>
            </a:r>
            <a:r>
              <a:rPr lang="fi-FI" sz="2400" dirty="0"/>
              <a:t>ARM </a:t>
            </a:r>
            <a:r>
              <a:rPr lang="fi-FI" sz="2400" dirty="0" err="1" smtClean="0"/>
              <a:t>Cortex</a:t>
            </a:r>
            <a:r>
              <a:rPr lang="fi-FI" sz="2400" dirty="0" smtClean="0"/>
              <a:t> M0+</a:t>
            </a:r>
          </a:p>
          <a:p>
            <a:pPr marL="342900" indent="-342900">
              <a:buFont typeface="Arial"/>
              <a:buChar char="•"/>
            </a:pPr>
            <a:r>
              <a:rPr lang="fi-FI" sz="2400" dirty="0" smtClean="0"/>
              <a:t>32-bit</a:t>
            </a:r>
            <a:endParaRPr lang="fi-FI" sz="2400" dirty="0"/>
          </a:p>
          <a:p>
            <a:pPr marL="342900" indent="-342900">
              <a:buFont typeface="Arial"/>
              <a:buChar char="•"/>
            </a:pPr>
            <a:r>
              <a:rPr lang="fi-FI" sz="2400" dirty="0" smtClean="0"/>
              <a:t>48MHz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/>
              <a:t>8</a:t>
            </a:r>
            <a:r>
              <a:rPr lang="de-DE" sz="2400" dirty="0" smtClean="0"/>
              <a:t> E/</a:t>
            </a:r>
            <a:r>
              <a:rPr lang="de-DE" sz="2400" dirty="0" err="1" smtClean="0"/>
              <a:t>Ss</a:t>
            </a:r>
            <a:r>
              <a:rPr lang="de-DE" sz="2400" dirty="0" smtClean="0"/>
              <a:t> </a:t>
            </a:r>
            <a:r>
              <a:rPr lang="de-DE" sz="2400" dirty="0" err="1" smtClean="0"/>
              <a:t>digitais</a:t>
            </a:r>
            <a:endParaRPr lang="de-DE" sz="2400" dirty="0" smtClean="0"/>
          </a:p>
          <a:p>
            <a:pPr marL="342900" indent="-342900">
              <a:buFont typeface="Arial"/>
              <a:buChar char="•"/>
            </a:pPr>
            <a:r>
              <a:rPr lang="de-DE" sz="2400" dirty="0" smtClean="0"/>
              <a:t>7 </a:t>
            </a:r>
            <a:r>
              <a:rPr lang="de-DE" sz="2400" dirty="0" err="1" smtClean="0"/>
              <a:t>entradas</a:t>
            </a:r>
            <a:r>
              <a:rPr lang="de-DE" sz="2400" dirty="0" smtClean="0"/>
              <a:t> </a:t>
            </a:r>
            <a:r>
              <a:rPr lang="de-DE" sz="2400" dirty="0" err="1" smtClean="0"/>
              <a:t>anal</a:t>
            </a:r>
            <a:r>
              <a:rPr lang="de-DE" sz="2400" dirty="0" err="1" smtClean="0"/>
              <a:t>ógicas</a:t>
            </a:r>
            <a:endParaRPr lang="de-DE" sz="2400" dirty="0" smtClean="0"/>
          </a:p>
          <a:p>
            <a:pPr marL="342900" indent="-342900">
              <a:buFont typeface="Arial"/>
              <a:buChar char="•"/>
            </a:pPr>
            <a:r>
              <a:rPr lang="de-DE" sz="2400" dirty="0" smtClean="0"/>
              <a:t>12 </a:t>
            </a:r>
            <a:r>
              <a:rPr lang="de-DE" sz="2400" dirty="0" err="1"/>
              <a:t>saídas</a:t>
            </a:r>
            <a:r>
              <a:rPr lang="de-DE" sz="2400" dirty="0"/>
              <a:t> </a:t>
            </a:r>
            <a:r>
              <a:rPr lang="de-DE" sz="2400" dirty="0" err="1"/>
              <a:t>analógicas</a:t>
            </a:r>
            <a:endParaRPr lang="de-DE" sz="2400" dirty="0"/>
          </a:p>
          <a:p>
            <a:pPr marL="342900" indent="-342900">
              <a:buFont typeface="Arial"/>
              <a:buChar char="•"/>
            </a:pPr>
            <a:r>
              <a:rPr lang="de-DE" sz="2400" dirty="0" smtClean="0"/>
              <a:t>256kB Flash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/>
              <a:t>32kB RAM</a:t>
            </a:r>
          </a:p>
          <a:p>
            <a:pPr marL="342900" indent="-342900">
              <a:buFont typeface="Arial"/>
              <a:buChar char="•"/>
            </a:pPr>
            <a:r>
              <a:rPr lang="de-DE" sz="2400" b="1" dirty="0" err="1" smtClean="0">
                <a:solidFill>
                  <a:schemeClr val="accent2">
                    <a:lumMod val="50000"/>
                  </a:schemeClr>
                </a:solidFill>
              </a:rPr>
              <a:t>Wi-Fi</a:t>
            </a:r>
            <a:endParaRPr lang="de-DE" sz="24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chemeClr val="accent2">
                    <a:lumMod val="50000"/>
                  </a:schemeClr>
                </a:solidFill>
              </a:rPr>
              <a:t>Li-Po </a:t>
            </a:r>
            <a:r>
              <a:rPr lang="de-DE" sz="2400" b="1" dirty="0" err="1" smtClean="0">
                <a:solidFill>
                  <a:schemeClr val="accent2">
                    <a:lumMod val="50000"/>
                  </a:schemeClr>
                </a:solidFill>
              </a:rPr>
              <a:t>battery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3" descr="mkr1000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25085" r="13156" b="24095"/>
          <a:stretch/>
        </p:blipFill>
        <p:spPr>
          <a:xfrm rot="5400000">
            <a:off x="559364" y="3434165"/>
            <a:ext cx="3364073" cy="14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4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come</a:t>
            </a:r>
            <a:r>
              <a:rPr lang="en-US" dirty="0" err="1" smtClean="0"/>
              <a:t>çar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7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duino_creat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75" y="1030763"/>
            <a:ext cx="7520436" cy="545633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err="1" smtClean="0"/>
              <a:t>create.arduino.com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63250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Referências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latin typeface="Courier New"/>
                <a:cs typeface="Courier New"/>
                <a:hlinkClick r:id="rId2"/>
              </a:rPr>
              <a:t>https://en.wikipedia.org/wiki/</a:t>
            </a:r>
            <a:r>
              <a:rPr lang="en-US" sz="2200" dirty="0" smtClean="0">
                <a:latin typeface="Courier New"/>
                <a:cs typeface="Courier New"/>
                <a:hlinkClick r:id="rId2"/>
              </a:rPr>
              <a:t>Arduino</a:t>
            </a:r>
          </a:p>
          <a:p>
            <a:r>
              <a:rPr lang="en-US" sz="2200" dirty="0">
                <a:latin typeface="Courier New"/>
                <a:cs typeface="Courier New"/>
                <a:hlinkClick r:id="rId2"/>
              </a:rPr>
              <a:t>https://github.com/</a:t>
            </a:r>
            <a:r>
              <a:rPr lang="en-US" sz="2200" dirty="0" smtClean="0">
                <a:latin typeface="Courier New"/>
                <a:cs typeface="Courier New"/>
                <a:hlinkClick r:id="rId2"/>
              </a:rPr>
              <a:t>arduino</a:t>
            </a:r>
            <a:endParaRPr lang="en-US" sz="2200" dirty="0">
              <a:latin typeface="Courier New"/>
              <a:cs typeface="Courier New"/>
              <a:hlinkClick r:id="rId2"/>
            </a:endParaRPr>
          </a:p>
          <a:p>
            <a:r>
              <a:rPr lang="en-US" sz="2200" dirty="0" smtClean="0">
                <a:latin typeface="Courier New"/>
                <a:cs typeface="Courier New"/>
                <a:hlinkClick r:id="rId2"/>
              </a:rPr>
              <a:t>https</a:t>
            </a:r>
            <a:r>
              <a:rPr lang="en-US" sz="2200" dirty="0">
                <a:latin typeface="Courier New"/>
                <a:cs typeface="Courier New"/>
                <a:hlinkClick r:id="rId2"/>
              </a:rPr>
              <a:t>://</a:t>
            </a:r>
            <a:r>
              <a:rPr lang="en-US" sz="2200" dirty="0" smtClean="0">
                <a:latin typeface="Courier New"/>
                <a:cs typeface="Courier New"/>
                <a:hlinkClick r:id="rId2"/>
              </a:rPr>
              <a:t>arduinohistory.github.io</a:t>
            </a:r>
            <a:endParaRPr lang="en-US" sz="2200" dirty="0">
              <a:latin typeface="Courier New"/>
              <a:cs typeface="Courier New"/>
            </a:endParaRPr>
          </a:p>
          <a:p>
            <a:r>
              <a:rPr lang="en-US" sz="2200" dirty="0">
                <a:latin typeface="Courier New"/>
                <a:cs typeface="Courier New"/>
                <a:hlinkClick r:id="rId3"/>
              </a:rPr>
              <a:t>http://</a:t>
            </a:r>
            <a:r>
              <a:rPr lang="en-US" sz="2200" dirty="0" smtClean="0">
                <a:latin typeface="Courier New"/>
                <a:cs typeface="Courier New"/>
                <a:hlinkClick r:id="rId3"/>
              </a:rPr>
              <a:t>wiring.org.co</a:t>
            </a:r>
            <a:endParaRPr lang="en-US" sz="2200" dirty="0" smtClean="0">
              <a:latin typeface="Courier New"/>
              <a:cs typeface="Courier New"/>
            </a:endParaRPr>
          </a:p>
          <a:p>
            <a:r>
              <a:rPr lang="en-US" sz="2200" dirty="0">
                <a:latin typeface="Courier New"/>
                <a:cs typeface="Courier New"/>
                <a:hlinkClick r:id="rId4"/>
              </a:rPr>
              <a:t>https://</a:t>
            </a:r>
            <a:r>
              <a:rPr lang="en-US" sz="2200" dirty="0" smtClean="0">
                <a:latin typeface="Courier New"/>
                <a:cs typeface="Courier New"/>
                <a:hlinkClick r:id="rId4"/>
              </a:rPr>
              <a:t>processing.org</a:t>
            </a:r>
            <a:endParaRPr lang="en-US" sz="2200" dirty="0" smtClean="0">
              <a:latin typeface="Courier New"/>
              <a:cs typeface="Courier New"/>
            </a:endParaRPr>
          </a:p>
          <a:p>
            <a:r>
              <a:rPr lang="en-US" sz="2200" dirty="0" smtClean="0">
                <a:latin typeface="Courier New"/>
                <a:cs typeface="Courier New"/>
                <a:hlinkClick r:id="rId5"/>
              </a:rPr>
              <a:t>https</a:t>
            </a:r>
            <a:r>
              <a:rPr lang="en-US" sz="2200" dirty="0">
                <a:latin typeface="Courier New"/>
                <a:cs typeface="Courier New"/>
                <a:hlinkClick r:id="rId5"/>
              </a:rPr>
              <a:t>://www.ted.com/talks/</a:t>
            </a:r>
            <a:r>
              <a:rPr lang="en-US" sz="2200" dirty="0" smtClean="0">
                <a:latin typeface="Courier New"/>
                <a:cs typeface="Courier New"/>
                <a:hlinkClick r:id="rId5"/>
              </a:rPr>
              <a:t>massimo_banzi_how_arduino_is_open_sourcing_imagination</a:t>
            </a:r>
            <a:endParaRPr lang="en-US" sz="2200" dirty="0">
              <a:latin typeface="Courier New"/>
              <a:cs typeface="Courier New"/>
            </a:endParaRPr>
          </a:p>
          <a:p>
            <a:r>
              <a:rPr lang="en-US" sz="2200" dirty="0">
                <a:latin typeface="Courier New"/>
                <a:cs typeface="Courier New"/>
                <a:hlinkClick r:id="rId6"/>
              </a:rPr>
              <a:t>https://vimeo.com/</a:t>
            </a:r>
            <a:r>
              <a:rPr lang="en-US" sz="2200" dirty="0" smtClean="0">
                <a:latin typeface="Courier New"/>
                <a:cs typeface="Courier New"/>
                <a:hlinkClick r:id="rId6"/>
              </a:rPr>
              <a:t>31389230</a:t>
            </a:r>
            <a:endParaRPr lang="en-US" sz="2200" dirty="0" smtClean="0">
              <a:latin typeface="Courier New"/>
              <a:cs typeface="Courier New"/>
            </a:endParaRPr>
          </a:p>
          <a:p>
            <a:r>
              <a:rPr lang="en-US" sz="2200" dirty="0">
                <a:latin typeface="Courier New"/>
                <a:cs typeface="Courier New"/>
                <a:hlinkClick r:id="rId7"/>
              </a:rPr>
              <a:t>https://spectrum.ieee.org/geek-life/hands-on/the-making-of-</a:t>
            </a:r>
            <a:r>
              <a:rPr lang="en-US" sz="2200" dirty="0" smtClean="0">
                <a:latin typeface="Courier New"/>
                <a:cs typeface="Courier New"/>
                <a:hlinkClick r:id="rId7"/>
              </a:rPr>
              <a:t>arduino</a:t>
            </a:r>
            <a:endParaRPr lang="en-US" sz="2200" dirty="0" smtClean="0">
              <a:latin typeface="Courier New"/>
              <a:cs typeface="Courier New"/>
            </a:endParaRPr>
          </a:p>
          <a:p>
            <a:endParaRPr lang="en-US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0247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531" y="915609"/>
            <a:ext cx="60949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ourier New"/>
                <a:cs typeface="Courier New"/>
                <a:hlinkClick r:id="rId2"/>
              </a:rPr>
              <a:t>github.com</a:t>
            </a:r>
            <a:r>
              <a:rPr lang="en-US" sz="3200" dirty="0">
                <a:latin typeface="Courier New"/>
                <a:cs typeface="Courier New"/>
                <a:hlinkClick r:id="rId2"/>
              </a:rPr>
              <a:t>/fkuhne/</a:t>
            </a:r>
            <a:r>
              <a:rPr lang="en-US" sz="3200" dirty="0" smtClean="0">
                <a:latin typeface="Courier New"/>
                <a:cs typeface="Courier New"/>
                <a:hlinkClick r:id="rId2"/>
              </a:rPr>
              <a:t>aday18</a:t>
            </a:r>
            <a:endParaRPr lang="en-US" sz="3200" dirty="0" smtClean="0">
              <a:latin typeface="Courier New"/>
              <a:cs typeface="Courier New"/>
            </a:endParaRPr>
          </a:p>
          <a:p>
            <a:endParaRPr lang="en-US" sz="3200" dirty="0" smtClean="0">
              <a:latin typeface="Courier New"/>
              <a:cs typeface="Courier New"/>
            </a:endParaRPr>
          </a:p>
        </p:txBody>
      </p:sp>
      <p:pic>
        <p:nvPicPr>
          <p:cNvPr id="3" name="Picture 2" descr="qrcode-githu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6084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2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944" t="18605" r="9524" b="18488"/>
          <a:stretch/>
        </p:blipFill>
        <p:spPr>
          <a:xfrm rot="16200000">
            <a:off x="-159350" y="2306682"/>
            <a:ext cx="4474360" cy="2253123"/>
          </a:xfrm>
          <a:prstGeom prst="rect">
            <a:avLst/>
          </a:prstGeom>
        </p:spPr>
      </p:pic>
      <p:pic>
        <p:nvPicPr>
          <p:cNvPr id="5" name="Picture 4" descr="pjrc_805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63" y="1884559"/>
            <a:ext cx="4764515" cy="30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802" y="321184"/>
            <a:ext cx="3415998" cy="6306878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Assembly: 122 </a:t>
            </a:r>
            <a:r>
              <a:rPr lang="en-US" dirty="0" err="1" smtClean="0">
                <a:solidFill>
                  <a:schemeClr val="tx1"/>
                </a:solidFill>
              </a:rPr>
              <a:t>linhas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321184"/>
            <a:ext cx="3415998" cy="6306878"/>
          </a:xfrm>
          <a:prstGeom prst="rect">
            <a:avLst/>
          </a:prstGeom>
          <a:noFill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C: 77 </a:t>
            </a:r>
            <a:r>
              <a:rPr lang="en-US" dirty="0" err="1" smtClean="0">
                <a:solidFill>
                  <a:schemeClr val="tx1"/>
                </a:solidFill>
              </a:rPr>
              <a:t>linhas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Screen Shot 2018-05-06 at 21.19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52" y="866586"/>
            <a:ext cx="2732298" cy="5604317"/>
          </a:xfrm>
          <a:prstGeom prst="rect">
            <a:avLst/>
          </a:prstGeom>
          <a:effectLst/>
        </p:spPr>
      </p:pic>
      <p:pic>
        <p:nvPicPr>
          <p:cNvPr id="10" name="Picture 9" descr="Screen Shot 2018-05-06 at 21.20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1" y="866587"/>
            <a:ext cx="2447116" cy="47363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6428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802" y="321184"/>
            <a:ext cx="3415998" cy="6306878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Assembly: 122 </a:t>
            </a:r>
            <a:r>
              <a:rPr lang="en-US" dirty="0" err="1" smtClean="0">
                <a:solidFill>
                  <a:schemeClr val="tx1"/>
                </a:solidFill>
              </a:rPr>
              <a:t>linhas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321184"/>
            <a:ext cx="3415998" cy="6306878"/>
          </a:xfrm>
          <a:prstGeom prst="rect">
            <a:avLst/>
          </a:prstGeom>
          <a:noFill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C: 77 </a:t>
            </a:r>
            <a:r>
              <a:rPr lang="en-US" dirty="0" err="1" smtClean="0">
                <a:solidFill>
                  <a:schemeClr val="tx1"/>
                </a:solidFill>
              </a:rPr>
              <a:t>linhas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Screen Shot 2018-05-06 at 21.19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52" y="866586"/>
            <a:ext cx="2732298" cy="5604317"/>
          </a:xfrm>
          <a:prstGeom prst="rect">
            <a:avLst/>
          </a:prstGeom>
          <a:effectLst/>
        </p:spPr>
      </p:pic>
      <p:pic>
        <p:nvPicPr>
          <p:cNvPr id="10" name="Picture 9" descr="Screen Shot 2018-05-06 at 21.20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1" y="866587"/>
            <a:ext cx="2447116" cy="4736353"/>
          </a:xfrm>
          <a:prstGeom prst="rect">
            <a:avLst/>
          </a:prstGeom>
          <a:effectLst/>
        </p:spPr>
      </p:pic>
      <p:grpSp>
        <p:nvGrpSpPr>
          <p:cNvPr id="38" name="Group 37"/>
          <p:cNvGrpSpPr/>
          <p:nvPr/>
        </p:nvGrpSpPr>
        <p:grpSpPr>
          <a:xfrm>
            <a:off x="1868579" y="1411505"/>
            <a:ext cx="1853983" cy="4191435"/>
            <a:chOff x="1868579" y="1411505"/>
            <a:chExt cx="1853983" cy="4191435"/>
          </a:xfrm>
          <a:effectLst>
            <a:outerShdw blurRad="50800" dist="114300" dir="2700000" algn="tl" rotWithShape="0">
              <a:schemeClr val="tx1">
                <a:alpha val="50000"/>
              </a:schemeClr>
            </a:outerShdw>
          </a:effectLst>
        </p:grpSpPr>
        <p:sp>
          <p:nvSpPr>
            <p:cNvPr id="4" name="Rounded Rectangle 3"/>
            <p:cNvSpPr/>
            <p:nvPr/>
          </p:nvSpPr>
          <p:spPr>
            <a:xfrm>
              <a:off x="1868579" y="1411505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Assembly code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868579" y="3023831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Linking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868579" y="4688540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Executable HEX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4" idx="2"/>
              <a:endCxn id="8" idx="0"/>
            </p:cNvCxnSpPr>
            <p:nvPr/>
          </p:nvCxnSpPr>
          <p:spPr>
            <a:xfrm>
              <a:off x="2795571" y="2325905"/>
              <a:ext cx="0" cy="69792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2"/>
              <a:endCxn id="11" idx="0"/>
            </p:cNvCxnSpPr>
            <p:nvPr/>
          </p:nvCxnSpPr>
          <p:spPr>
            <a:xfrm>
              <a:off x="2795571" y="3938231"/>
              <a:ext cx="0" cy="750309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436977" y="915073"/>
            <a:ext cx="1853983" cy="5238015"/>
            <a:chOff x="5436977" y="915073"/>
            <a:chExt cx="1853983" cy="5238015"/>
          </a:xfrm>
          <a:effectLst>
            <a:outerShdw blurRad="50800" dist="114300" dir="2700000" algn="tl" rotWithShape="0">
              <a:srgbClr val="000000">
                <a:alpha val="50000"/>
              </a:srgbClr>
            </a:outerShdw>
          </a:effectLst>
        </p:grpSpPr>
        <p:sp>
          <p:nvSpPr>
            <p:cNvPr id="14" name="Rounded Rectangle 13"/>
            <p:cNvSpPr/>
            <p:nvPr/>
          </p:nvSpPr>
          <p:spPr>
            <a:xfrm>
              <a:off x="5436977" y="3718518"/>
              <a:ext cx="1853983" cy="43942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Assembly code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436977" y="4688540"/>
              <a:ext cx="1853983" cy="43942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Linking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436977" y="5713662"/>
              <a:ext cx="1853983" cy="43942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Executable HEX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4" idx="2"/>
              <a:endCxn id="15" idx="0"/>
            </p:cNvCxnSpPr>
            <p:nvPr/>
          </p:nvCxnSpPr>
          <p:spPr>
            <a:xfrm>
              <a:off x="6363969" y="4157944"/>
              <a:ext cx="0" cy="53059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5" idx="2"/>
              <a:endCxn id="16" idx="0"/>
            </p:cNvCxnSpPr>
            <p:nvPr/>
          </p:nvCxnSpPr>
          <p:spPr>
            <a:xfrm>
              <a:off x="6363969" y="5127966"/>
              <a:ext cx="0" cy="58569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5436977" y="915073"/>
              <a:ext cx="1853983" cy="43942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C code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436977" y="1873607"/>
              <a:ext cx="1853983" cy="43942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Pre-process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436977" y="2804118"/>
              <a:ext cx="1853983" cy="43942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Compilation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28" name="Straight Arrow Connector 27"/>
            <p:cNvCxnSpPr>
              <a:stCxn id="24" idx="2"/>
              <a:endCxn id="25" idx="0"/>
            </p:cNvCxnSpPr>
            <p:nvPr/>
          </p:nvCxnSpPr>
          <p:spPr>
            <a:xfrm>
              <a:off x="6363969" y="1354499"/>
              <a:ext cx="0" cy="519108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26" idx="0"/>
            </p:cNvCxnSpPr>
            <p:nvPr/>
          </p:nvCxnSpPr>
          <p:spPr>
            <a:xfrm>
              <a:off x="6363969" y="2325905"/>
              <a:ext cx="0" cy="47821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6" idx="2"/>
              <a:endCxn id="14" idx="0"/>
            </p:cNvCxnSpPr>
            <p:nvPr/>
          </p:nvCxnSpPr>
          <p:spPr>
            <a:xfrm>
              <a:off x="6363969" y="3243544"/>
              <a:ext cx="0" cy="47497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487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2003: </a:t>
            </a:r>
            <a:r>
              <a:rPr lang="en-US" dirty="0" err="1" smtClean="0"/>
              <a:t>Aí</a:t>
            </a:r>
            <a:r>
              <a:rPr lang="en-US" dirty="0" smtClean="0"/>
              <a:t> </a:t>
            </a:r>
            <a:r>
              <a:rPr lang="en-US" dirty="0" err="1" smtClean="0"/>
              <a:t>vem</a:t>
            </a:r>
            <a:r>
              <a:rPr lang="en-US" dirty="0" smtClean="0"/>
              <a:t> o </a:t>
            </a:r>
            <a:r>
              <a:rPr lang="en-US" dirty="0" err="1" smtClean="0"/>
              <a:t>arduino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6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Interaction Design Institute </a:t>
            </a:r>
            <a:r>
              <a:rPr lang="en-US" b="1" dirty="0" err="1" smtClean="0"/>
              <a:t>Ivrea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80" y="2292082"/>
            <a:ext cx="3148356" cy="4140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970" y="2074172"/>
            <a:ext cx="4699590" cy="3605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110" y="1179124"/>
            <a:ext cx="4213224" cy="5247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91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~</a:t>
            </a:r>
            <a:r>
              <a:rPr lang="en-US" b="1" dirty="0"/>
              <a:t>2000</a:t>
            </a:r>
            <a:r>
              <a:rPr lang="en-US" b="1" dirty="0" smtClean="0"/>
              <a:t>’s</a:t>
            </a:r>
            <a:endParaRPr 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817595" y="2451100"/>
            <a:ext cx="5508811" cy="2952750"/>
            <a:chOff x="1737659" y="2451100"/>
            <a:chExt cx="5508811" cy="2952750"/>
          </a:xfrm>
        </p:grpSpPr>
        <p:pic>
          <p:nvPicPr>
            <p:cNvPr id="4" name="Picture 3" descr="Basic_Stamp_2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7659" y="2451100"/>
              <a:ext cx="1552575" cy="29527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288116" y="3327311"/>
              <a:ext cx="29583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 smtClean="0"/>
                <a:t>BasicSTAMP</a:t>
              </a:r>
              <a:endParaRPr lang="en-US" sz="3600" dirty="0" smtClean="0"/>
            </a:p>
            <a:p>
              <a:r>
                <a:rPr lang="en-US" sz="3600" dirty="0" smtClean="0"/>
                <a:t>US$100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21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</TotalTime>
  <Words>561</Words>
  <Application>Microsoft Macintosh PowerPoint</Application>
  <PresentationFormat>On-screen Show (4:3)</PresentationFormat>
  <Paragraphs>121</Paragraphs>
  <Slides>34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Uma introdução à plataforma Arduino</vt:lpstr>
      <vt:lpstr>PowerPoint Presentation</vt:lpstr>
      <vt:lpstr>Antes do arduino</vt:lpstr>
      <vt:lpstr>PowerPoint Presentation</vt:lpstr>
      <vt:lpstr>PowerPoint Presentation</vt:lpstr>
      <vt:lpstr>PowerPoint Presentation</vt:lpstr>
      <vt:lpstr>2003: Aí vem o arduino...</vt:lpstr>
      <vt:lpstr>Interaction Design Institute Ivrea</vt:lpstr>
      <vt:lpstr>~2000’s</vt:lpstr>
      <vt:lpstr>2003: Wiring</vt:lpstr>
      <vt:lpstr>2003: Wiring</vt:lpstr>
      <vt:lpstr>2003: Arduino</vt:lpstr>
      <vt:lpstr>2003: Arduino</vt:lpstr>
      <vt:lpstr>PowerPoint Presentation</vt:lpstr>
      <vt:lpstr>PowerPoint Presentation</vt:lpstr>
      <vt:lpstr>PowerPoint Presentation</vt:lpstr>
      <vt:lpstr>PowerPoint Presentation</vt:lpstr>
      <vt:lpstr>Ou seja…</vt:lpstr>
      <vt:lpstr>PowerPoint Presentation</vt:lpstr>
      <vt:lpstr>PowerPoint Presentation</vt:lpstr>
      <vt:lpstr>RELEMBRANDO…</vt:lpstr>
      <vt:lpstr>PowerPoint Presentation</vt:lpstr>
      <vt:lpstr>Arduino (C++)</vt:lpstr>
      <vt:lpstr>PowerPoint Presentation</vt:lpstr>
      <vt:lpstr>Arduino (ícone de “Upload”)</vt:lpstr>
      <vt:lpstr>placas</vt:lpstr>
      <vt:lpstr>Uno R3 (2010)</vt:lpstr>
      <vt:lpstr>MEGA (2010) – Mais pinos!</vt:lpstr>
      <vt:lpstr>DUE (2012) – Mais processamento!</vt:lpstr>
      <vt:lpstr>MKR1000 (2016) - IoT</vt:lpstr>
      <vt:lpstr>Como começar?</vt:lpstr>
      <vt:lpstr>PowerPoint Presentation</vt:lpstr>
      <vt:lpstr>Referências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Uma introdução à plataforma Arduino</dc:title>
  <dc:creator>Felipe</dc:creator>
  <cp:lastModifiedBy>Felipe</cp:lastModifiedBy>
  <cp:revision>20</cp:revision>
  <dcterms:created xsi:type="dcterms:W3CDTF">2018-05-06T18:39:14Z</dcterms:created>
  <dcterms:modified xsi:type="dcterms:W3CDTF">2018-05-08T20:49:15Z</dcterms:modified>
</cp:coreProperties>
</file>